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90" r:id="rId2"/>
    <p:sldId id="257" r:id="rId3"/>
    <p:sldId id="258" r:id="rId4"/>
    <p:sldId id="259" r:id="rId5"/>
    <p:sldId id="260" r:id="rId6"/>
    <p:sldId id="261" r:id="rId7"/>
    <p:sldId id="262" r:id="rId8"/>
    <p:sldId id="263" r:id="rId9"/>
    <p:sldId id="264" r:id="rId10"/>
    <p:sldId id="265" r:id="rId11"/>
    <p:sldId id="266" r:id="rId12"/>
    <p:sldId id="325" r:id="rId13"/>
    <p:sldId id="267" r:id="rId14"/>
    <p:sldId id="268" r:id="rId15"/>
    <p:sldId id="269" r:id="rId16"/>
    <p:sldId id="270" r:id="rId17"/>
    <p:sldId id="275" r:id="rId18"/>
    <p:sldId id="303" r:id="rId19"/>
    <p:sldId id="304" r:id="rId20"/>
    <p:sldId id="305" r:id="rId21"/>
    <p:sldId id="306" r:id="rId22"/>
    <p:sldId id="272" r:id="rId23"/>
    <p:sldId id="273" r:id="rId24"/>
    <p:sldId id="274"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92" r:id="rId39"/>
    <p:sldId id="318" r:id="rId40"/>
    <p:sldId id="319" r:id="rId41"/>
    <p:sldId id="320" r:id="rId42"/>
    <p:sldId id="321" r:id="rId43"/>
    <p:sldId id="322" r:id="rId44"/>
    <p:sldId id="323" r:id="rId45"/>
    <p:sldId id="293" r:id="rId46"/>
    <p:sldId id="294" r:id="rId47"/>
    <p:sldId id="295" r:id="rId48"/>
    <p:sldId id="296" r:id="rId49"/>
    <p:sldId id="297" r:id="rId50"/>
    <p:sldId id="302" r:id="rId51"/>
    <p:sldId id="326" r:id="rId52"/>
    <p:sldId id="327" r:id="rId53"/>
    <p:sldId id="307" r:id="rId54"/>
    <p:sldId id="308" r:id="rId55"/>
    <p:sldId id="309" r:id="rId56"/>
    <p:sldId id="310" r:id="rId57"/>
    <p:sldId id="311" r:id="rId58"/>
    <p:sldId id="328" r:id="rId59"/>
    <p:sldId id="329" r:id="rId60"/>
    <p:sldId id="312" r:id="rId61"/>
    <p:sldId id="313" r:id="rId62"/>
    <p:sldId id="314" r:id="rId63"/>
    <p:sldId id="331" r:id="rId64"/>
    <p:sldId id="330" r:id="rId65"/>
    <p:sldId id="333" r:id="rId66"/>
    <p:sldId id="332" r:id="rId67"/>
    <p:sldId id="334" r:id="rId68"/>
    <p:sldId id="335" r:id="rId69"/>
    <p:sldId id="337" r:id="rId70"/>
    <p:sldId id="336" r:id="rId71"/>
    <p:sldId id="338" r:id="rId72"/>
    <p:sldId id="355" r:id="rId73"/>
    <p:sldId id="340" r:id="rId74"/>
    <p:sldId id="342" r:id="rId75"/>
    <p:sldId id="339" r:id="rId76"/>
    <p:sldId id="343" r:id="rId77"/>
    <p:sldId id="344" r:id="rId78"/>
    <p:sldId id="345" r:id="rId79"/>
    <p:sldId id="347" r:id="rId80"/>
    <p:sldId id="346" r:id="rId81"/>
    <p:sldId id="348" r:id="rId82"/>
    <p:sldId id="349" r:id="rId83"/>
    <p:sldId id="350" r:id="rId84"/>
    <p:sldId id="351" r:id="rId85"/>
    <p:sldId id="352" r:id="rId86"/>
    <p:sldId id="353" r:id="rId87"/>
    <p:sldId id="354"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364" autoAdjust="0"/>
  </p:normalViewPr>
  <p:slideViewPr>
    <p:cSldViewPr snapToGrid="0">
      <p:cViewPr varScale="1">
        <p:scale>
          <a:sx n="68" d="100"/>
          <a:sy n="68" d="100"/>
        </p:scale>
        <p:origin x="84" y="15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39555-ED19-44B1-BDC8-A407CE0867D6}" type="doc">
      <dgm:prSet loTypeId="urn:microsoft.com/office/officeart/2016/7/layout/BasicLinearProcessNumbered" loCatId="process" qsTypeId="urn:microsoft.com/office/officeart/2005/8/quickstyle/simple4" qsCatId="simple" csTypeId="urn:microsoft.com/office/officeart/2005/8/colors/colorful5" csCatId="colorful"/>
      <dgm:spPr/>
      <dgm:t>
        <a:bodyPr/>
        <a:lstStyle/>
        <a:p>
          <a:endParaRPr lang="en-US"/>
        </a:p>
      </dgm:t>
    </dgm:pt>
    <dgm:pt modelId="{F6908BE0-3E93-4E7A-9CDE-6A1288B98E13}">
      <dgm:prSet/>
      <dgm:spPr/>
      <dgm:t>
        <a:bodyPr/>
        <a:lstStyle/>
        <a:p>
          <a:r>
            <a:rPr lang="en-US"/>
            <a:t>Apply a set of weight -  a filter – to extract </a:t>
          </a:r>
          <a:r>
            <a:rPr lang="en-US" b="1"/>
            <a:t>local features</a:t>
          </a:r>
          <a:endParaRPr lang="en-US"/>
        </a:p>
      </dgm:t>
    </dgm:pt>
    <dgm:pt modelId="{21FA0DE7-C1D0-47A3-8CB6-567E0CF73C34}" type="parTrans" cxnId="{708B3CAD-DA04-43C3-9AC1-3CBEFAE8BF6B}">
      <dgm:prSet/>
      <dgm:spPr/>
      <dgm:t>
        <a:bodyPr/>
        <a:lstStyle/>
        <a:p>
          <a:endParaRPr lang="en-US"/>
        </a:p>
      </dgm:t>
    </dgm:pt>
    <dgm:pt modelId="{2857AE9C-99AD-42A3-8895-7474A5C19B21}" type="sibTrans" cxnId="{708B3CAD-DA04-43C3-9AC1-3CBEFAE8BF6B}">
      <dgm:prSet phldrT="1" phldr="0"/>
      <dgm:spPr/>
      <dgm:t>
        <a:bodyPr/>
        <a:lstStyle/>
        <a:p>
          <a:r>
            <a:rPr lang="en-US"/>
            <a:t>1</a:t>
          </a:r>
        </a:p>
      </dgm:t>
    </dgm:pt>
    <dgm:pt modelId="{0E73A764-E852-49D0-8EC0-D845D01B04BD}">
      <dgm:prSet/>
      <dgm:spPr/>
      <dgm:t>
        <a:bodyPr/>
        <a:lstStyle/>
        <a:p>
          <a:r>
            <a:rPr lang="en-US"/>
            <a:t>Use </a:t>
          </a:r>
          <a:r>
            <a:rPr lang="en-US" b="1"/>
            <a:t>Multiple filters </a:t>
          </a:r>
          <a:r>
            <a:rPr lang="en-US"/>
            <a:t>to extract different features.</a:t>
          </a:r>
        </a:p>
      </dgm:t>
    </dgm:pt>
    <dgm:pt modelId="{DB6D27AC-1F6D-4007-ADE7-E383D5BB9F2D}" type="parTrans" cxnId="{3531E06C-0933-4C4A-B7DC-27DD3F0D7EE4}">
      <dgm:prSet/>
      <dgm:spPr/>
      <dgm:t>
        <a:bodyPr/>
        <a:lstStyle/>
        <a:p>
          <a:endParaRPr lang="en-US"/>
        </a:p>
      </dgm:t>
    </dgm:pt>
    <dgm:pt modelId="{DA3718D9-AB88-4195-BD39-434126064EA4}" type="sibTrans" cxnId="{3531E06C-0933-4C4A-B7DC-27DD3F0D7EE4}">
      <dgm:prSet phldrT="2" phldr="0"/>
      <dgm:spPr/>
      <dgm:t>
        <a:bodyPr/>
        <a:lstStyle/>
        <a:p>
          <a:r>
            <a:rPr lang="en-US"/>
            <a:t>2</a:t>
          </a:r>
        </a:p>
      </dgm:t>
    </dgm:pt>
    <dgm:pt modelId="{957EBB0E-648E-48CA-8E1A-B3836FA27AF5}">
      <dgm:prSet/>
      <dgm:spPr/>
      <dgm:t>
        <a:bodyPr/>
        <a:lstStyle/>
        <a:p>
          <a:r>
            <a:rPr lang="en-US" b="1"/>
            <a:t>Spatially share </a:t>
          </a:r>
          <a:r>
            <a:rPr lang="en-US"/>
            <a:t>parameters of each filter</a:t>
          </a:r>
        </a:p>
      </dgm:t>
    </dgm:pt>
    <dgm:pt modelId="{F4B57D67-5449-4B6B-B8F7-8EE1E82E8BB3}" type="parTrans" cxnId="{91B739B1-D603-49F7-A26A-56355C74EF61}">
      <dgm:prSet/>
      <dgm:spPr/>
      <dgm:t>
        <a:bodyPr/>
        <a:lstStyle/>
        <a:p>
          <a:endParaRPr lang="en-US"/>
        </a:p>
      </dgm:t>
    </dgm:pt>
    <dgm:pt modelId="{A2DF6C64-F8E7-49B1-BCB1-C9CAF97DD985}" type="sibTrans" cxnId="{91B739B1-D603-49F7-A26A-56355C74EF61}">
      <dgm:prSet phldrT="3" phldr="0"/>
      <dgm:spPr/>
      <dgm:t>
        <a:bodyPr/>
        <a:lstStyle/>
        <a:p>
          <a:r>
            <a:rPr lang="en-US"/>
            <a:t>3</a:t>
          </a:r>
        </a:p>
      </dgm:t>
    </dgm:pt>
    <dgm:pt modelId="{5A56BC28-FF08-44C0-AB03-8743F9151EB0}" type="pres">
      <dgm:prSet presAssocID="{2E139555-ED19-44B1-BDC8-A407CE0867D6}" presName="Name0" presStyleCnt="0">
        <dgm:presLayoutVars>
          <dgm:animLvl val="lvl"/>
          <dgm:resizeHandles val="exact"/>
        </dgm:presLayoutVars>
      </dgm:prSet>
      <dgm:spPr/>
    </dgm:pt>
    <dgm:pt modelId="{B4803003-F246-432F-A50C-5BDC0179C9CF}" type="pres">
      <dgm:prSet presAssocID="{F6908BE0-3E93-4E7A-9CDE-6A1288B98E13}" presName="compositeNode" presStyleCnt="0">
        <dgm:presLayoutVars>
          <dgm:bulletEnabled val="1"/>
        </dgm:presLayoutVars>
      </dgm:prSet>
      <dgm:spPr/>
    </dgm:pt>
    <dgm:pt modelId="{E802EABA-2CC7-4C36-BB74-7D1FAC3E561F}" type="pres">
      <dgm:prSet presAssocID="{F6908BE0-3E93-4E7A-9CDE-6A1288B98E13}" presName="bgRect" presStyleLbl="bgAccFollowNode1" presStyleIdx="0" presStyleCnt="3"/>
      <dgm:spPr/>
    </dgm:pt>
    <dgm:pt modelId="{12409064-1070-4EB7-AE87-BB668B95BAE4}" type="pres">
      <dgm:prSet presAssocID="{2857AE9C-99AD-42A3-8895-7474A5C19B21}" presName="sibTransNodeCircle" presStyleLbl="alignNode1" presStyleIdx="0" presStyleCnt="6">
        <dgm:presLayoutVars>
          <dgm:chMax val="0"/>
          <dgm:bulletEnabled/>
        </dgm:presLayoutVars>
      </dgm:prSet>
      <dgm:spPr/>
    </dgm:pt>
    <dgm:pt modelId="{6C06C3C7-B7BB-41D2-B06D-D1B0E8EA4BBE}" type="pres">
      <dgm:prSet presAssocID="{F6908BE0-3E93-4E7A-9CDE-6A1288B98E13}" presName="bottomLine" presStyleLbl="alignNode1" presStyleIdx="1" presStyleCnt="6">
        <dgm:presLayoutVars/>
      </dgm:prSet>
      <dgm:spPr/>
    </dgm:pt>
    <dgm:pt modelId="{57DDD53E-0BF2-4374-88F9-E13B24E5642B}" type="pres">
      <dgm:prSet presAssocID="{F6908BE0-3E93-4E7A-9CDE-6A1288B98E13}" presName="nodeText" presStyleLbl="bgAccFollowNode1" presStyleIdx="0" presStyleCnt="3">
        <dgm:presLayoutVars>
          <dgm:bulletEnabled val="1"/>
        </dgm:presLayoutVars>
      </dgm:prSet>
      <dgm:spPr/>
    </dgm:pt>
    <dgm:pt modelId="{E50919FC-17B6-4A4F-B92E-A4E6B21B3288}" type="pres">
      <dgm:prSet presAssocID="{2857AE9C-99AD-42A3-8895-7474A5C19B21}" presName="sibTrans" presStyleCnt="0"/>
      <dgm:spPr/>
    </dgm:pt>
    <dgm:pt modelId="{E57D4BB9-5807-4FEC-B41B-5540EF69C6E9}" type="pres">
      <dgm:prSet presAssocID="{0E73A764-E852-49D0-8EC0-D845D01B04BD}" presName="compositeNode" presStyleCnt="0">
        <dgm:presLayoutVars>
          <dgm:bulletEnabled val="1"/>
        </dgm:presLayoutVars>
      </dgm:prSet>
      <dgm:spPr/>
    </dgm:pt>
    <dgm:pt modelId="{0104F402-5D38-4BAD-85CB-51C63B44818A}" type="pres">
      <dgm:prSet presAssocID="{0E73A764-E852-49D0-8EC0-D845D01B04BD}" presName="bgRect" presStyleLbl="bgAccFollowNode1" presStyleIdx="1" presStyleCnt="3"/>
      <dgm:spPr/>
    </dgm:pt>
    <dgm:pt modelId="{483BDE86-2F68-4DB0-AECE-6AFF4EFBCA55}" type="pres">
      <dgm:prSet presAssocID="{DA3718D9-AB88-4195-BD39-434126064EA4}" presName="sibTransNodeCircle" presStyleLbl="alignNode1" presStyleIdx="2" presStyleCnt="6">
        <dgm:presLayoutVars>
          <dgm:chMax val="0"/>
          <dgm:bulletEnabled/>
        </dgm:presLayoutVars>
      </dgm:prSet>
      <dgm:spPr/>
    </dgm:pt>
    <dgm:pt modelId="{8B43855B-E2C8-43E3-86B8-6B9A4D4DFF8C}" type="pres">
      <dgm:prSet presAssocID="{0E73A764-E852-49D0-8EC0-D845D01B04BD}" presName="bottomLine" presStyleLbl="alignNode1" presStyleIdx="3" presStyleCnt="6">
        <dgm:presLayoutVars/>
      </dgm:prSet>
      <dgm:spPr/>
    </dgm:pt>
    <dgm:pt modelId="{0A2A769C-18B2-4868-AC70-70E15FEF266B}" type="pres">
      <dgm:prSet presAssocID="{0E73A764-E852-49D0-8EC0-D845D01B04BD}" presName="nodeText" presStyleLbl="bgAccFollowNode1" presStyleIdx="1" presStyleCnt="3">
        <dgm:presLayoutVars>
          <dgm:bulletEnabled val="1"/>
        </dgm:presLayoutVars>
      </dgm:prSet>
      <dgm:spPr/>
    </dgm:pt>
    <dgm:pt modelId="{D0E9AEA1-AF13-4155-9330-7B43DB9790EA}" type="pres">
      <dgm:prSet presAssocID="{DA3718D9-AB88-4195-BD39-434126064EA4}" presName="sibTrans" presStyleCnt="0"/>
      <dgm:spPr/>
    </dgm:pt>
    <dgm:pt modelId="{BED68DB4-A6D5-4DCB-8DB3-070B9F6AF9DF}" type="pres">
      <dgm:prSet presAssocID="{957EBB0E-648E-48CA-8E1A-B3836FA27AF5}" presName="compositeNode" presStyleCnt="0">
        <dgm:presLayoutVars>
          <dgm:bulletEnabled val="1"/>
        </dgm:presLayoutVars>
      </dgm:prSet>
      <dgm:spPr/>
    </dgm:pt>
    <dgm:pt modelId="{D5BCDC34-7E13-4168-8440-4BCEEAD738D1}" type="pres">
      <dgm:prSet presAssocID="{957EBB0E-648E-48CA-8E1A-B3836FA27AF5}" presName="bgRect" presStyleLbl="bgAccFollowNode1" presStyleIdx="2" presStyleCnt="3"/>
      <dgm:spPr/>
    </dgm:pt>
    <dgm:pt modelId="{BACF8FF6-FE32-4554-A3BD-7145B4C6BBF5}" type="pres">
      <dgm:prSet presAssocID="{A2DF6C64-F8E7-49B1-BCB1-C9CAF97DD985}" presName="sibTransNodeCircle" presStyleLbl="alignNode1" presStyleIdx="4" presStyleCnt="6">
        <dgm:presLayoutVars>
          <dgm:chMax val="0"/>
          <dgm:bulletEnabled/>
        </dgm:presLayoutVars>
      </dgm:prSet>
      <dgm:spPr/>
    </dgm:pt>
    <dgm:pt modelId="{3EA632EF-662A-4EDF-A7A6-4ED1A28BAD64}" type="pres">
      <dgm:prSet presAssocID="{957EBB0E-648E-48CA-8E1A-B3836FA27AF5}" presName="bottomLine" presStyleLbl="alignNode1" presStyleIdx="5" presStyleCnt="6">
        <dgm:presLayoutVars/>
      </dgm:prSet>
      <dgm:spPr/>
    </dgm:pt>
    <dgm:pt modelId="{545645A2-401D-4210-BAF0-84CF3B3424BF}" type="pres">
      <dgm:prSet presAssocID="{957EBB0E-648E-48CA-8E1A-B3836FA27AF5}" presName="nodeText" presStyleLbl="bgAccFollowNode1" presStyleIdx="2" presStyleCnt="3">
        <dgm:presLayoutVars>
          <dgm:bulletEnabled val="1"/>
        </dgm:presLayoutVars>
      </dgm:prSet>
      <dgm:spPr/>
    </dgm:pt>
  </dgm:ptLst>
  <dgm:cxnLst>
    <dgm:cxn modelId="{D899654C-71FF-463D-B806-923E9BE45861}" type="presOf" srcId="{A2DF6C64-F8E7-49B1-BCB1-C9CAF97DD985}" destId="{BACF8FF6-FE32-4554-A3BD-7145B4C6BBF5}" srcOrd="0" destOrd="0" presId="urn:microsoft.com/office/officeart/2016/7/layout/BasicLinearProcessNumbered"/>
    <dgm:cxn modelId="{3531E06C-0933-4C4A-B7DC-27DD3F0D7EE4}" srcId="{2E139555-ED19-44B1-BDC8-A407CE0867D6}" destId="{0E73A764-E852-49D0-8EC0-D845D01B04BD}" srcOrd="1" destOrd="0" parTransId="{DB6D27AC-1F6D-4007-ADE7-E383D5BB9F2D}" sibTransId="{DA3718D9-AB88-4195-BD39-434126064EA4}"/>
    <dgm:cxn modelId="{8E52556D-2F50-4A76-B90D-A1E3F3093BF2}" type="presOf" srcId="{DA3718D9-AB88-4195-BD39-434126064EA4}" destId="{483BDE86-2F68-4DB0-AECE-6AFF4EFBCA55}" srcOrd="0" destOrd="0" presId="urn:microsoft.com/office/officeart/2016/7/layout/BasicLinearProcessNumbered"/>
    <dgm:cxn modelId="{B7C2416F-11B0-441E-9755-58DBCABCE98D}" type="presOf" srcId="{2857AE9C-99AD-42A3-8895-7474A5C19B21}" destId="{12409064-1070-4EB7-AE87-BB668B95BAE4}" srcOrd="0" destOrd="0" presId="urn:microsoft.com/office/officeart/2016/7/layout/BasicLinearProcessNumbered"/>
    <dgm:cxn modelId="{10E1DF7D-A186-4D06-9D11-9F20B92E8113}" type="presOf" srcId="{957EBB0E-648E-48CA-8E1A-B3836FA27AF5}" destId="{545645A2-401D-4210-BAF0-84CF3B3424BF}" srcOrd="1" destOrd="0" presId="urn:microsoft.com/office/officeart/2016/7/layout/BasicLinearProcessNumbered"/>
    <dgm:cxn modelId="{C9C7F18F-8EE4-4644-AE36-62FD54D8FA79}" type="presOf" srcId="{F6908BE0-3E93-4E7A-9CDE-6A1288B98E13}" destId="{57DDD53E-0BF2-4374-88F9-E13B24E5642B}" srcOrd="1" destOrd="0" presId="urn:microsoft.com/office/officeart/2016/7/layout/BasicLinearProcessNumbered"/>
    <dgm:cxn modelId="{6BA1239E-D6FD-4762-964B-F1CFB1AC1EE8}" type="presOf" srcId="{2E139555-ED19-44B1-BDC8-A407CE0867D6}" destId="{5A56BC28-FF08-44C0-AB03-8743F9151EB0}" srcOrd="0" destOrd="0" presId="urn:microsoft.com/office/officeart/2016/7/layout/BasicLinearProcessNumbered"/>
    <dgm:cxn modelId="{D2EEDC9E-29DB-4191-A531-57A7DC270A67}" type="presOf" srcId="{957EBB0E-648E-48CA-8E1A-B3836FA27AF5}" destId="{D5BCDC34-7E13-4168-8440-4BCEEAD738D1}" srcOrd="0" destOrd="0" presId="urn:microsoft.com/office/officeart/2016/7/layout/BasicLinearProcessNumbered"/>
    <dgm:cxn modelId="{AF567DA3-2EE5-424D-842B-6D94815F745B}" type="presOf" srcId="{0E73A764-E852-49D0-8EC0-D845D01B04BD}" destId="{0A2A769C-18B2-4868-AC70-70E15FEF266B}" srcOrd="1" destOrd="0" presId="urn:microsoft.com/office/officeart/2016/7/layout/BasicLinearProcessNumbered"/>
    <dgm:cxn modelId="{708B3CAD-DA04-43C3-9AC1-3CBEFAE8BF6B}" srcId="{2E139555-ED19-44B1-BDC8-A407CE0867D6}" destId="{F6908BE0-3E93-4E7A-9CDE-6A1288B98E13}" srcOrd="0" destOrd="0" parTransId="{21FA0DE7-C1D0-47A3-8CB6-567E0CF73C34}" sibTransId="{2857AE9C-99AD-42A3-8895-7474A5C19B21}"/>
    <dgm:cxn modelId="{91B739B1-D603-49F7-A26A-56355C74EF61}" srcId="{2E139555-ED19-44B1-BDC8-A407CE0867D6}" destId="{957EBB0E-648E-48CA-8E1A-B3836FA27AF5}" srcOrd="2" destOrd="0" parTransId="{F4B57D67-5449-4B6B-B8F7-8EE1E82E8BB3}" sibTransId="{A2DF6C64-F8E7-49B1-BCB1-C9CAF97DD985}"/>
    <dgm:cxn modelId="{028E51B1-CC86-4E1A-909B-2BC2A130A6B3}" type="presOf" srcId="{F6908BE0-3E93-4E7A-9CDE-6A1288B98E13}" destId="{E802EABA-2CC7-4C36-BB74-7D1FAC3E561F}" srcOrd="0" destOrd="0" presId="urn:microsoft.com/office/officeart/2016/7/layout/BasicLinearProcessNumbered"/>
    <dgm:cxn modelId="{8BB8DBE9-616C-4AF7-9A52-92A99AC78456}" type="presOf" srcId="{0E73A764-E852-49D0-8EC0-D845D01B04BD}" destId="{0104F402-5D38-4BAD-85CB-51C63B44818A}" srcOrd="0" destOrd="0" presId="urn:microsoft.com/office/officeart/2016/7/layout/BasicLinearProcessNumbered"/>
    <dgm:cxn modelId="{53D0F1C1-0C12-4391-9662-BE65CE838672}" type="presParOf" srcId="{5A56BC28-FF08-44C0-AB03-8743F9151EB0}" destId="{B4803003-F246-432F-A50C-5BDC0179C9CF}" srcOrd="0" destOrd="0" presId="urn:microsoft.com/office/officeart/2016/7/layout/BasicLinearProcessNumbered"/>
    <dgm:cxn modelId="{E549B077-A2D4-486B-9529-1F403CE05803}" type="presParOf" srcId="{B4803003-F246-432F-A50C-5BDC0179C9CF}" destId="{E802EABA-2CC7-4C36-BB74-7D1FAC3E561F}" srcOrd="0" destOrd="0" presId="urn:microsoft.com/office/officeart/2016/7/layout/BasicLinearProcessNumbered"/>
    <dgm:cxn modelId="{CE5378E6-D353-49DD-93CD-557AE604026D}" type="presParOf" srcId="{B4803003-F246-432F-A50C-5BDC0179C9CF}" destId="{12409064-1070-4EB7-AE87-BB668B95BAE4}" srcOrd="1" destOrd="0" presId="urn:microsoft.com/office/officeart/2016/7/layout/BasicLinearProcessNumbered"/>
    <dgm:cxn modelId="{4DB49469-1BED-4B09-9184-43E14B9A3E76}" type="presParOf" srcId="{B4803003-F246-432F-A50C-5BDC0179C9CF}" destId="{6C06C3C7-B7BB-41D2-B06D-D1B0E8EA4BBE}" srcOrd="2" destOrd="0" presId="urn:microsoft.com/office/officeart/2016/7/layout/BasicLinearProcessNumbered"/>
    <dgm:cxn modelId="{81988E30-B1D9-4A11-BDF1-000D0A9A5999}" type="presParOf" srcId="{B4803003-F246-432F-A50C-5BDC0179C9CF}" destId="{57DDD53E-0BF2-4374-88F9-E13B24E5642B}" srcOrd="3" destOrd="0" presId="urn:microsoft.com/office/officeart/2016/7/layout/BasicLinearProcessNumbered"/>
    <dgm:cxn modelId="{F87EE4DF-E680-4655-835B-B72C98FBD457}" type="presParOf" srcId="{5A56BC28-FF08-44C0-AB03-8743F9151EB0}" destId="{E50919FC-17B6-4A4F-B92E-A4E6B21B3288}" srcOrd="1" destOrd="0" presId="urn:microsoft.com/office/officeart/2016/7/layout/BasicLinearProcessNumbered"/>
    <dgm:cxn modelId="{8396F498-75EE-4B83-870E-12DFD8CA1762}" type="presParOf" srcId="{5A56BC28-FF08-44C0-AB03-8743F9151EB0}" destId="{E57D4BB9-5807-4FEC-B41B-5540EF69C6E9}" srcOrd="2" destOrd="0" presId="urn:microsoft.com/office/officeart/2016/7/layout/BasicLinearProcessNumbered"/>
    <dgm:cxn modelId="{5270BC91-934B-4537-A0F9-5EF069942EFB}" type="presParOf" srcId="{E57D4BB9-5807-4FEC-B41B-5540EF69C6E9}" destId="{0104F402-5D38-4BAD-85CB-51C63B44818A}" srcOrd="0" destOrd="0" presId="urn:microsoft.com/office/officeart/2016/7/layout/BasicLinearProcessNumbered"/>
    <dgm:cxn modelId="{392A0363-C7C6-453F-8944-E5CCC5C89ABA}" type="presParOf" srcId="{E57D4BB9-5807-4FEC-B41B-5540EF69C6E9}" destId="{483BDE86-2F68-4DB0-AECE-6AFF4EFBCA55}" srcOrd="1" destOrd="0" presId="urn:microsoft.com/office/officeart/2016/7/layout/BasicLinearProcessNumbered"/>
    <dgm:cxn modelId="{71B3A807-E895-4F16-BD90-B046DD7B2AF4}" type="presParOf" srcId="{E57D4BB9-5807-4FEC-B41B-5540EF69C6E9}" destId="{8B43855B-E2C8-43E3-86B8-6B9A4D4DFF8C}" srcOrd="2" destOrd="0" presId="urn:microsoft.com/office/officeart/2016/7/layout/BasicLinearProcessNumbered"/>
    <dgm:cxn modelId="{30E017B4-1187-4D56-A86E-7EDBF0F609BB}" type="presParOf" srcId="{E57D4BB9-5807-4FEC-B41B-5540EF69C6E9}" destId="{0A2A769C-18B2-4868-AC70-70E15FEF266B}" srcOrd="3" destOrd="0" presId="urn:microsoft.com/office/officeart/2016/7/layout/BasicLinearProcessNumbered"/>
    <dgm:cxn modelId="{7D699FC9-44D6-4E2F-A861-846693D62FC4}" type="presParOf" srcId="{5A56BC28-FF08-44C0-AB03-8743F9151EB0}" destId="{D0E9AEA1-AF13-4155-9330-7B43DB9790EA}" srcOrd="3" destOrd="0" presId="urn:microsoft.com/office/officeart/2016/7/layout/BasicLinearProcessNumbered"/>
    <dgm:cxn modelId="{2DB567DE-D5C2-4C1E-86C2-5CFC6C7AE456}" type="presParOf" srcId="{5A56BC28-FF08-44C0-AB03-8743F9151EB0}" destId="{BED68DB4-A6D5-4DCB-8DB3-070B9F6AF9DF}" srcOrd="4" destOrd="0" presId="urn:microsoft.com/office/officeart/2016/7/layout/BasicLinearProcessNumbered"/>
    <dgm:cxn modelId="{983E5532-D90C-4505-A979-C4D5A7246B22}" type="presParOf" srcId="{BED68DB4-A6D5-4DCB-8DB3-070B9F6AF9DF}" destId="{D5BCDC34-7E13-4168-8440-4BCEEAD738D1}" srcOrd="0" destOrd="0" presId="urn:microsoft.com/office/officeart/2016/7/layout/BasicLinearProcessNumbered"/>
    <dgm:cxn modelId="{E3F0C759-6B27-49FA-8EDE-7278AD5B4539}" type="presParOf" srcId="{BED68DB4-A6D5-4DCB-8DB3-070B9F6AF9DF}" destId="{BACF8FF6-FE32-4554-A3BD-7145B4C6BBF5}" srcOrd="1" destOrd="0" presId="urn:microsoft.com/office/officeart/2016/7/layout/BasicLinearProcessNumbered"/>
    <dgm:cxn modelId="{19D08E94-B85D-4821-8AA1-B78962FB67CF}" type="presParOf" srcId="{BED68DB4-A6D5-4DCB-8DB3-070B9F6AF9DF}" destId="{3EA632EF-662A-4EDF-A7A6-4ED1A28BAD64}" srcOrd="2" destOrd="0" presId="urn:microsoft.com/office/officeart/2016/7/layout/BasicLinearProcessNumbered"/>
    <dgm:cxn modelId="{A966DA8E-30A8-4699-94F2-6A3A3051FCFF}" type="presParOf" srcId="{BED68DB4-A6D5-4DCB-8DB3-070B9F6AF9DF}" destId="{545645A2-401D-4210-BAF0-84CF3B3424B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2EABA-2CC7-4C36-BB74-7D1FAC3E561F}">
      <dsp:nvSpPr>
        <dsp:cNvPr id="0" name=""/>
        <dsp:cNvSpPr/>
      </dsp:nvSpPr>
      <dsp:spPr>
        <a:xfrm>
          <a:off x="0" y="1268590"/>
          <a:ext cx="2083385" cy="2916739"/>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2429" tIns="330200" rIns="162429" bIns="330200" numCol="1" spcCol="1270" anchor="t" anchorCtr="0">
          <a:noAutofit/>
        </a:bodyPr>
        <a:lstStyle/>
        <a:p>
          <a:pPr marL="0" lvl="0" indent="0" algn="l" defTabSz="844550">
            <a:lnSpc>
              <a:spcPct val="90000"/>
            </a:lnSpc>
            <a:spcBef>
              <a:spcPct val="0"/>
            </a:spcBef>
            <a:spcAft>
              <a:spcPct val="35000"/>
            </a:spcAft>
            <a:buNone/>
          </a:pPr>
          <a:r>
            <a:rPr lang="en-US" sz="1900" kern="1200"/>
            <a:t>Apply a set of weight -  a filter – to extract </a:t>
          </a:r>
          <a:r>
            <a:rPr lang="en-US" sz="1900" b="1" kern="1200"/>
            <a:t>local features</a:t>
          </a:r>
          <a:endParaRPr lang="en-US" sz="1900" kern="1200"/>
        </a:p>
      </dsp:txBody>
      <dsp:txXfrm>
        <a:off x="0" y="2376951"/>
        <a:ext cx="2083385" cy="1750043"/>
      </dsp:txXfrm>
    </dsp:sp>
    <dsp:sp modelId="{12409064-1070-4EB7-AE87-BB668B95BAE4}">
      <dsp:nvSpPr>
        <dsp:cNvPr id="0" name=""/>
        <dsp:cNvSpPr/>
      </dsp:nvSpPr>
      <dsp:spPr>
        <a:xfrm>
          <a:off x="604181" y="1560264"/>
          <a:ext cx="875021" cy="87502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8220" tIns="12700" rIns="68220" bIns="12700" numCol="1" spcCol="1270" anchor="ctr" anchorCtr="0">
          <a:noAutofit/>
        </a:bodyPr>
        <a:lstStyle/>
        <a:p>
          <a:pPr marL="0" lvl="0" indent="0" algn="ctr" defTabSz="1866900">
            <a:lnSpc>
              <a:spcPct val="90000"/>
            </a:lnSpc>
            <a:spcBef>
              <a:spcPct val="0"/>
            </a:spcBef>
            <a:spcAft>
              <a:spcPct val="35000"/>
            </a:spcAft>
            <a:buNone/>
          </a:pPr>
          <a:r>
            <a:rPr lang="en-US" sz="4200" kern="1200"/>
            <a:t>1</a:t>
          </a:r>
        </a:p>
      </dsp:txBody>
      <dsp:txXfrm>
        <a:off x="732325" y="1688408"/>
        <a:ext cx="618733" cy="618733"/>
      </dsp:txXfrm>
    </dsp:sp>
    <dsp:sp modelId="{6C06C3C7-B7BB-41D2-B06D-D1B0E8EA4BBE}">
      <dsp:nvSpPr>
        <dsp:cNvPr id="0" name=""/>
        <dsp:cNvSpPr/>
      </dsp:nvSpPr>
      <dsp:spPr>
        <a:xfrm>
          <a:off x="0" y="4185257"/>
          <a:ext cx="2083385" cy="72"/>
        </a:xfrm>
        <a:prstGeom prst="rect">
          <a:avLst/>
        </a:prstGeom>
        <a:gradFill rotWithShape="0">
          <a:gsLst>
            <a:gs pos="0">
              <a:schemeClr val="accent5">
                <a:hueOff val="-1470669"/>
                <a:satOff val="-2046"/>
                <a:lumOff val="-784"/>
                <a:alphaOff val="0"/>
                <a:satMod val="103000"/>
                <a:lumMod val="102000"/>
                <a:tint val="94000"/>
              </a:schemeClr>
            </a:gs>
            <a:gs pos="50000">
              <a:schemeClr val="accent5">
                <a:hueOff val="-1470669"/>
                <a:satOff val="-2046"/>
                <a:lumOff val="-784"/>
                <a:alphaOff val="0"/>
                <a:satMod val="110000"/>
                <a:lumMod val="100000"/>
                <a:shade val="100000"/>
              </a:schemeClr>
            </a:gs>
            <a:gs pos="100000">
              <a:schemeClr val="accent5">
                <a:hueOff val="-1470669"/>
                <a:satOff val="-2046"/>
                <a:lumOff val="-784"/>
                <a:alphaOff val="0"/>
                <a:lumMod val="99000"/>
                <a:satMod val="120000"/>
                <a:shade val="78000"/>
              </a:schemeClr>
            </a:gs>
          </a:gsLst>
          <a:lin ang="5400000" scaled="0"/>
        </a:gradFill>
        <a:ln w="6350" cap="flat" cmpd="sng" algn="ctr">
          <a:solidFill>
            <a:schemeClr val="accent5">
              <a:hueOff val="-1470669"/>
              <a:satOff val="-2046"/>
              <a:lumOff val="-78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04F402-5D38-4BAD-85CB-51C63B44818A}">
      <dsp:nvSpPr>
        <dsp:cNvPr id="0" name=""/>
        <dsp:cNvSpPr/>
      </dsp:nvSpPr>
      <dsp:spPr>
        <a:xfrm>
          <a:off x="2291723" y="1268590"/>
          <a:ext cx="2083385" cy="2916739"/>
        </a:xfrm>
        <a:prstGeom prst="rect">
          <a:avLst/>
        </a:prstGeom>
        <a:solidFill>
          <a:schemeClr val="accent5">
            <a:tint val="40000"/>
            <a:alpha val="90000"/>
            <a:hueOff val="-3695877"/>
            <a:satOff val="-6408"/>
            <a:lumOff val="-644"/>
            <a:alphaOff val="0"/>
          </a:schemeClr>
        </a:solidFill>
        <a:ln w="6350" cap="flat" cmpd="sng" algn="ctr">
          <a:solidFill>
            <a:schemeClr val="accent5">
              <a:tint val="40000"/>
              <a:alpha val="90000"/>
              <a:hueOff val="-3695877"/>
              <a:satOff val="-6408"/>
              <a:lumOff val="-64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2429" tIns="330200" rIns="162429" bIns="330200" numCol="1" spcCol="1270" anchor="t" anchorCtr="0">
          <a:noAutofit/>
        </a:bodyPr>
        <a:lstStyle/>
        <a:p>
          <a:pPr marL="0" lvl="0" indent="0" algn="l" defTabSz="844550">
            <a:lnSpc>
              <a:spcPct val="90000"/>
            </a:lnSpc>
            <a:spcBef>
              <a:spcPct val="0"/>
            </a:spcBef>
            <a:spcAft>
              <a:spcPct val="35000"/>
            </a:spcAft>
            <a:buNone/>
          </a:pPr>
          <a:r>
            <a:rPr lang="en-US" sz="1900" kern="1200"/>
            <a:t>Use </a:t>
          </a:r>
          <a:r>
            <a:rPr lang="en-US" sz="1900" b="1" kern="1200"/>
            <a:t>Multiple filters </a:t>
          </a:r>
          <a:r>
            <a:rPr lang="en-US" sz="1900" kern="1200"/>
            <a:t>to extract different features.</a:t>
          </a:r>
        </a:p>
      </dsp:txBody>
      <dsp:txXfrm>
        <a:off x="2291723" y="2376951"/>
        <a:ext cx="2083385" cy="1750043"/>
      </dsp:txXfrm>
    </dsp:sp>
    <dsp:sp modelId="{483BDE86-2F68-4DB0-AECE-6AFF4EFBCA55}">
      <dsp:nvSpPr>
        <dsp:cNvPr id="0" name=""/>
        <dsp:cNvSpPr/>
      </dsp:nvSpPr>
      <dsp:spPr>
        <a:xfrm>
          <a:off x="2895905" y="1560264"/>
          <a:ext cx="875021" cy="875021"/>
        </a:xfrm>
        <a:prstGeom prst="ellipse">
          <a:avLst/>
        </a:prstGeom>
        <a:gradFill rotWithShape="0">
          <a:gsLst>
            <a:gs pos="0">
              <a:schemeClr val="accent5">
                <a:hueOff val="-2941338"/>
                <a:satOff val="-4091"/>
                <a:lumOff val="-1569"/>
                <a:alphaOff val="0"/>
                <a:satMod val="103000"/>
                <a:lumMod val="102000"/>
                <a:tint val="94000"/>
              </a:schemeClr>
            </a:gs>
            <a:gs pos="50000">
              <a:schemeClr val="accent5">
                <a:hueOff val="-2941338"/>
                <a:satOff val="-4091"/>
                <a:lumOff val="-1569"/>
                <a:alphaOff val="0"/>
                <a:satMod val="110000"/>
                <a:lumMod val="100000"/>
                <a:shade val="100000"/>
              </a:schemeClr>
            </a:gs>
            <a:gs pos="100000">
              <a:schemeClr val="accent5">
                <a:hueOff val="-2941338"/>
                <a:satOff val="-4091"/>
                <a:lumOff val="-1569"/>
                <a:alphaOff val="0"/>
                <a:lumMod val="99000"/>
                <a:satMod val="120000"/>
                <a:shade val="78000"/>
              </a:schemeClr>
            </a:gs>
          </a:gsLst>
          <a:lin ang="5400000" scaled="0"/>
        </a:gradFill>
        <a:ln w="6350" cap="flat" cmpd="sng" algn="ctr">
          <a:solidFill>
            <a:schemeClr val="accent5">
              <a:hueOff val="-2941338"/>
              <a:satOff val="-4091"/>
              <a:lumOff val="-156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8220" tIns="12700" rIns="68220" bIns="12700" numCol="1" spcCol="1270" anchor="ctr" anchorCtr="0">
          <a:noAutofit/>
        </a:bodyPr>
        <a:lstStyle/>
        <a:p>
          <a:pPr marL="0" lvl="0" indent="0" algn="ctr" defTabSz="1866900">
            <a:lnSpc>
              <a:spcPct val="90000"/>
            </a:lnSpc>
            <a:spcBef>
              <a:spcPct val="0"/>
            </a:spcBef>
            <a:spcAft>
              <a:spcPct val="35000"/>
            </a:spcAft>
            <a:buNone/>
          </a:pPr>
          <a:r>
            <a:rPr lang="en-US" sz="4200" kern="1200"/>
            <a:t>2</a:t>
          </a:r>
        </a:p>
      </dsp:txBody>
      <dsp:txXfrm>
        <a:off x="3024049" y="1688408"/>
        <a:ext cx="618733" cy="618733"/>
      </dsp:txXfrm>
    </dsp:sp>
    <dsp:sp modelId="{8B43855B-E2C8-43E3-86B8-6B9A4D4DFF8C}">
      <dsp:nvSpPr>
        <dsp:cNvPr id="0" name=""/>
        <dsp:cNvSpPr/>
      </dsp:nvSpPr>
      <dsp:spPr>
        <a:xfrm>
          <a:off x="2291723" y="4185257"/>
          <a:ext cx="2083385" cy="72"/>
        </a:xfrm>
        <a:prstGeom prst="rect">
          <a:avLst/>
        </a:prstGeom>
        <a:gradFill rotWithShape="0">
          <a:gsLst>
            <a:gs pos="0">
              <a:schemeClr val="accent5">
                <a:hueOff val="-4412007"/>
                <a:satOff val="-6137"/>
                <a:lumOff val="-2353"/>
                <a:alphaOff val="0"/>
                <a:satMod val="103000"/>
                <a:lumMod val="102000"/>
                <a:tint val="94000"/>
              </a:schemeClr>
            </a:gs>
            <a:gs pos="50000">
              <a:schemeClr val="accent5">
                <a:hueOff val="-4412007"/>
                <a:satOff val="-6137"/>
                <a:lumOff val="-2353"/>
                <a:alphaOff val="0"/>
                <a:satMod val="110000"/>
                <a:lumMod val="100000"/>
                <a:shade val="100000"/>
              </a:schemeClr>
            </a:gs>
            <a:gs pos="100000">
              <a:schemeClr val="accent5">
                <a:hueOff val="-4412007"/>
                <a:satOff val="-6137"/>
                <a:lumOff val="-2353"/>
                <a:alphaOff val="0"/>
                <a:lumMod val="99000"/>
                <a:satMod val="120000"/>
                <a:shade val="78000"/>
              </a:schemeClr>
            </a:gs>
          </a:gsLst>
          <a:lin ang="5400000" scaled="0"/>
        </a:gradFill>
        <a:ln w="6350" cap="flat" cmpd="sng" algn="ctr">
          <a:solidFill>
            <a:schemeClr val="accent5">
              <a:hueOff val="-4412007"/>
              <a:satOff val="-6137"/>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5BCDC34-7E13-4168-8440-4BCEEAD738D1}">
      <dsp:nvSpPr>
        <dsp:cNvPr id="0" name=""/>
        <dsp:cNvSpPr/>
      </dsp:nvSpPr>
      <dsp:spPr>
        <a:xfrm>
          <a:off x="4583447" y="1268590"/>
          <a:ext cx="2083385" cy="2916739"/>
        </a:xfrm>
        <a:prstGeom prst="rect">
          <a:avLst/>
        </a:prstGeom>
        <a:solidFill>
          <a:schemeClr val="accent5">
            <a:tint val="40000"/>
            <a:alpha val="90000"/>
            <a:hueOff val="-7391755"/>
            <a:satOff val="-12816"/>
            <a:lumOff val="-1289"/>
            <a:alphaOff val="0"/>
          </a:schemeClr>
        </a:solidFill>
        <a:ln w="6350" cap="flat" cmpd="sng" algn="ctr">
          <a:solidFill>
            <a:schemeClr val="accent5">
              <a:tint val="40000"/>
              <a:alpha val="90000"/>
              <a:hueOff val="-7391755"/>
              <a:satOff val="-12816"/>
              <a:lumOff val="-128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2429" tIns="330200" rIns="162429" bIns="330200" numCol="1" spcCol="1270" anchor="t" anchorCtr="0">
          <a:noAutofit/>
        </a:bodyPr>
        <a:lstStyle/>
        <a:p>
          <a:pPr marL="0" lvl="0" indent="0" algn="l" defTabSz="844550">
            <a:lnSpc>
              <a:spcPct val="90000"/>
            </a:lnSpc>
            <a:spcBef>
              <a:spcPct val="0"/>
            </a:spcBef>
            <a:spcAft>
              <a:spcPct val="35000"/>
            </a:spcAft>
            <a:buNone/>
          </a:pPr>
          <a:r>
            <a:rPr lang="en-US" sz="1900" b="1" kern="1200"/>
            <a:t>Spatially share </a:t>
          </a:r>
          <a:r>
            <a:rPr lang="en-US" sz="1900" kern="1200"/>
            <a:t>parameters of each filter</a:t>
          </a:r>
        </a:p>
      </dsp:txBody>
      <dsp:txXfrm>
        <a:off x="4583447" y="2376951"/>
        <a:ext cx="2083385" cy="1750043"/>
      </dsp:txXfrm>
    </dsp:sp>
    <dsp:sp modelId="{BACF8FF6-FE32-4554-A3BD-7145B4C6BBF5}">
      <dsp:nvSpPr>
        <dsp:cNvPr id="0" name=""/>
        <dsp:cNvSpPr/>
      </dsp:nvSpPr>
      <dsp:spPr>
        <a:xfrm>
          <a:off x="5187629" y="1560264"/>
          <a:ext cx="875021" cy="875021"/>
        </a:xfrm>
        <a:prstGeom prst="ellipse">
          <a:avLst/>
        </a:prstGeom>
        <a:gradFill rotWithShape="0">
          <a:gsLst>
            <a:gs pos="0">
              <a:schemeClr val="accent5">
                <a:hueOff val="-5882676"/>
                <a:satOff val="-8182"/>
                <a:lumOff val="-3138"/>
                <a:alphaOff val="0"/>
                <a:satMod val="103000"/>
                <a:lumMod val="102000"/>
                <a:tint val="94000"/>
              </a:schemeClr>
            </a:gs>
            <a:gs pos="50000">
              <a:schemeClr val="accent5">
                <a:hueOff val="-5882676"/>
                <a:satOff val="-8182"/>
                <a:lumOff val="-3138"/>
                <a:alphaOff val="0"/>
                <a:satMod val="110000"/>
                <a:lumMod val="100000"/>
                <a:shade val="100000"/>
              </a:schemeClr>
            </a:gs>
            <a:gs pos="100000">
              <a:schemeClr val="accent5">
                <a:hueOff val="-5882676"/>
                <a:satOff val="-8182"/>
                <a:lumOff val="-3138"/>
                <a:alphaOff val="0"/>
                <a:lumMod val="99000"/>
                <a:satMod val="120000"/>
                <a:shade val="78000"/>
              </a:schemeClr>
            </a:gs>
          </a:gsLst>
          <a:lin ang="5400000" scaled="0"/>
        </a:gradFill>
        <a:ln w="6350" cap="flat" cmpd="sng" algn="ctr">
          <a:solidFill>
            <a:schemeClr val="accent5">
              <a:hueOff val="-5882676"/>
              <a:satOff val="-8182"/>
              <a:lumOff val="-313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8220" tIns="12700" rIns="68220" bIns="12700" numCol="1" spcCol="1270" anchor="ctr" anchorCtr="0">
          <a:noAutofit/>
        </a:bodyPr>
        <a:lstStyle/>
        <a:p>
          <a:pPr marL="0" lvl="0" indent="0" algn="ctr" defTabSz="1866900">
            <a:lnSpc>
              <a:spcPct val="90000"/>
            </a:lnSpc>
            <a:spcBef>
              <a:spcPct val="0"/>
            </a:spcBef>
            <a:spcAft>
              <a:spcPct val="35000"/>
            </a:spcAft>
            <a:buNone/>
          </a:pPr>
          <a:r>
            <a:rPr lang="en-US" sz="4200" kern="1200"/>
            <a:t>3</a:t>
          </a:r>
        </a:p>
      </dsp:txBody>
      <dsp:txXfrm>
        <a:off x="5315773" y="1688408"/>
        <a:ext cx="618733" cy="618733"/>
      </dsp:txXfrm>
    </dsp:sp>
    <dsp:sp modelId="{3EA632EF-662A-4EDF-A7A6-4ED1A28BAD64}">
      <dsp:nvSpPr>
        <dsp:cNvPr id="0" name=""/>
        <dsp:cNvSpPr/>
      </dsp:nvSpPr>
      <dsp:spPr>
        <a:xfrm>
          <a:off x="4583447" y="4185257"/>
          <a:ext cx="2083385" cy="72"/>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44119-45EC-487E-9A8D-94E3D81051E5}"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2F0AB-80D0-4D31-B919-2620AE0006CC}" type="slidenum">
              <a:rPr lang="en-US" smtClean="0"/>
              <a:t>‹#›</a:t>
            </a:fld>
            <a:endParaRPr lang="en-US"/>
          </a:p>
        </p:txBody>
      </p:sp>
    </p:spTree>
    <p:extLst>
      <p:ext uri="{BB962C8B-B14F-4D97-AF65-F5344CB8AC3E}">
        <p14:creationId xmlns:p14="http://schemas.microsoft.com/office/powerpoint/2010/main" val="1783275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12F0AB-80D0-4D31-B919-2620AE0006CC}" type="slidenum">
              <a:rPr lang="en-US" smtClean="0"/>
              <a:t>2</a:t>
            </a:fld>
            <a:endParaRPr lang="en-US"/>
          </a:p>
        </p:txBody>
      </p:sp>
    </p:spTree>
    <p:extLst>
      <p:ext uri="{BB962C8B-B14F-4D97-AF65-F5344CB8AC3E}">
        <p14:creationId xmlns:p14="http://schemas.microsoft.com/office/powerpoint/2010/main" val="296989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C6A3EE2-DEC8-47AE-BAEB-ABCBE56A8B20}"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CD923-1708-4B0F-9238-92136C6FA511}" type="slidenum">
              <a:rPr lang="en-US" smtClean="0"/>
              <a:t>‹#›</a:t>
            </a:fld>
            <a:endParaRPr lang="en-US"/>
          </a:p>
        </p:txBody>
      </p:sp>
    </p:spTree>
    <p:extLst>
      <p:ext uri="{BB962C8B-B14F-4D97-AF65-F5344CB8AC3E}">
        <p14:creationId xmlns:p14="http://schemas.microsoft.com/office/powerpoint/2010/main" val="2063072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6A3EE2-DEC8-47AE-BAEB-ABCBE56A8B20}"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CD923-1708-4B0F-9238-92136C6FA511}" type="slidenum">
              <a:rPr lang="en-US" smtClean="0"/>
              <a:t>‹#›</a:t>
            </a:fld>
            <a:endParaRPr lang="en-US"/>
          </a:p>
        </p:txBody>
      </p:sp>
    </p:spTree>
    <p:extLst>
      <p:ext uri="{BB962C8B-B14F-4D97-AF65-F5344CB8AC3E}">
        <p14:creationId xmlns:p14="http://schemas.microsoft.com/office/powerpoint/2010/main" val="687409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6A3EE2-DEC8-47AE-BAEB-ABCBE56A8B20}"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CD923-1708-4B0F-9238-92136C6FA511}" type="slidenum">
              <a:rPr lang="en-US" smtClean="0"/>
              <a:t>‹#›</a:t>
            </a:fld>
            <a:endParaRPr lang="en-US"/>
          </a:p>
        </p:txBody>
      </p:sp>
    </p:spTree>
    <p:extLst>
      <p:ext uri="{BB962C8B-B14F-4D97-AF65-F5344CB8AC3E}">
        <p14:creationId xmlns:p14="http://schemas.microsoft.com/office/powerpoint/2010/main" val="636459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6A3EE2-DEC8-47AE-BAEB-ABCBE56A8B20}"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CD923-1708-4B0F-9238-92136C6FA511}" type="slidenum">
              <a:rPr lang="en-US" smtClean="0"/>
              <a:t>‹#›</a:t>
            </a:fld>
            <a:endParaRPr lang="en-US"/>
          </a:p>
        </p:txBody>
      </p:sp>
    </p:spTree>
    <p:extLst>
      <p:ext uri="{BB962C8B-B14F-4D97-AF65-F5344CB8AC3E}">
        <p14:creationId xmlns:p14="http://schemas.microsoft.com/office/powerpoint/2010/main" val="607320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C6A3EE2-DEC8-47AE-BAEB-ABCBE56A8B20}"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CD923-1708-4B0F-9238-92136C6FA511}" type="slidenum">
              <a:rPr lang="en-US" smtClean="0"/>
              <a:t>‹#›</a:t>
            </a:fld>
            <a:endParaRPr lang="en-US"/>
          </a:p>
        </p:txBody>
      </p:sp>
    </p:spTree>
    <p:extLst>
      <p:ext uri="{BB962C8B-B14F-4D97-AF65-F5344CB8AC3E}">
        <p14:creationId xmlns:p14="http://schemas.microsoft.com/office/powerpoint/2010/main" val="3016922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6A3EE2-DEC8-47AE-BAEB-ABCBE56A8B20}"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CCD923-1708-4B0F-9238-92136C6FA511}" type="slidenum">
              <a:rPr lang="en-US" smtClean="0"/>
              <a:t>‹#›</a:t>
            </a:fld>
            <a:endParaRPr lang="en-US"/>
          </a:p>
        </p:txBody>
      </p:sp>
    </p:spTree>
    <p:extLst>
      <p:ext uri="{BB962C8B-B14F-4D97-AF65-F5344CB8AC3E}">
        <p14:creationId xmlns:p14="http://schemas.microsoft.com/office/powerpoint/2010/main" val="259243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6A3EE2-DEC8-47AE-BAEB-ABCBE56A8B20}" type="datetimeFigureOut">
              <a:rPr lang="en-US" smtClean="0"/>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CCD923-1708-4B0F-9238-92136C6FA511}" type="slidenum">
              <a:rPr lang="en-US" smtClean="0"/>
              <a:t>‹#›</a:t>
            </a:fld>
            <a:endParaRPr lang="en-US"/>
          </a:p>
        </p:txBody>
      </p:sp>
    </p:spTree>
    <p:extLst>
      <p:ext uri="{BB962C8B-B14F-4D97-AF65-F5344CB8AC3E}">
        <p14:creationId xmlns:p14="http://schemas.microsoft.com/office/powerpoint/2010/main" val="3963359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6A3EE2-DEC8-47AE-BAEB-ABCBE56A8B20}" type="datetimeFigureOut">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CCD923-1708-4B0F-9238-92136C6FA511}" type="slidenum">
              <a:rPr lang="en-US" smtClean="0"/>
              <a:t>‹#›</a:t>
            </a:fld>
            <a:endParaRPr lang="en-US"/>
          </a:p>
        </p:txBody>
      </p:sp>
    </p:spTree>
    <p:extLst>
      <p:ext uri="{BB962C8B-B14F-4D97-AF65-F5344CB8AC3E}">
        <p14:creationId xmlns:p14="http://schemas.microsoft.com/office/powerpoint/2010/main" val="136116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6A3EE2-DEC8-47AE-BAEB-ABCBE56A8B20}" type="datetimeFigureOut">
              <a:rPr lang="en-US" smtClean="0"/>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CCD923-1708-4B0F-9238-92136C6FA511}" type="slidenum">
              <a:rPr lang="en-US" smtClean="0"/>
              <a:t>‹#›</a:t>
            </a:fld>
            <a:endParaRPr lang="en-US"/>
          </a:p>
        </p:txBody>
      </p:sp>
    </p:spTree>
    <p:extLst>
      <p:ext uri="{BB962C8B-B14F-4D97-AF65-F5344CB8AC3E}">
        <p14:creationId xmlns:p14="http://schemas.microsoft.com/office/powerpoint/2010/main" val="1700324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6A3EE2-DEC8-47AE-BAEB-ABCBE56A8B20}"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CCD923-1708-4B0F-9238-92136C6FA511}" type="slidenum">
              <a:rPr lang="en-US" smtClean="0"/>
              <a:t>‹#›</a:t>
            </a:fld>
            <a:endParaRPr lang="en-US"/>
          </a:p>
        </p:txBody>
      </p:sp>
    </p:spTree>
    <p:extLst>
      <p:ext uri="{BB962C8B-B14F-4D97-AF65-F5344CB8AC3E}">
        <p14:creationId xmlns:p14="http://schemas.microsoft.com/office/powerpoint/2010/main" val="44163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6A3EE2-DEC8-47AE-BAEB-ABCBE56A8B20}"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CCD923-1708-4B0F-9238-92136C6FA511}" type="slidenum">
              <a:rPr lang="en-US" smtClean="0"/>
              <a:t>‹#›</a:t>
            </a:fld>
            <a:endParaRPr lang="en-US"/>
          </a:p>
        </p:txBody>
      </p:sp>
    </p:spTree>
    <p:extLst>
      <p:ext uri="{BB962C8B-B14F-4D97-AF65-F5344CB8AC3E}">
        <p14:creationId xmlns:p14="http://schemas.microsoft.com/office/powerpoint/2010/main" val="305281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A3EE2-DEC8-47AE-BAEB-ABCBE56A8B20}" type="datetimeFigureOut">
              <a:rPr lang="en-US" smtClean="0"/>
              <a:t>8/28/2023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CD923-1708-4B0F-9238-92136C6FA511}" type="slidenum">
              <a:rPr lang="en-US" smtClean="0"/>
              <a:t>‹#›</a:t>
            </a:fld>
            <a:endParaRPr lang="en-US"/>
          </a:p>
        </p:txBody>
      </p:sp>
    </p:spTree>
    <p:extLst>
      <p:ext uri="{BB962C8B-B14F-4D97-AF65-F5344CB8AC3E}">
        <p14:creationId xmlns:p14="http://schemas.microsoft.com/office/powerpoint/2010/main" val="3548926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7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l="18443" r="7885"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531610" y="365125"/>
            <a:ext cx="3822189" cy="1899912"/>
          </a:xfrm>
        </p:spPr>
        <p:txBody>
          <a:bodyPr vert="horz" lIns="91440" tIns="45720" rIns="91440" bIns="45720" rtlCol="0" anchor="ctr">
            <a:normAutofit/>
          </a:bodyPr>
          <a:lstStyle/>
          <a:p>
            <a:r>
              <a:rPr lang="en-US" sz="3100" b="1"/>
              <a:t>Advance Topics in Deep Learning: </a:t>
            </a:r>
            <a:br>
              <a:rPr lang="en-US" sz="3100" b="1"/>
            </a:br>
            <a:r>
              <a:rPr lang="en-US" sz="3100" b="1"/>
              <a:t> Deep Computer Vision</a:t>
            </a:r>
          </a:p>
        </p:txBody>
      </p:sp>
      <p:sp>
        <p:nvSpPr>
          <p:cNvPr id="5" name="Title 1"/>
          <p:cNvSpPr txBox="1">
            <a:spLocks/>
          </p:cNvSpPr>
          <p:nvPr/>
        </p:nvSpPr>
        <p:spPr>
          <a:xfrm>
            <a:off x="7531610" y="2434201"/>
            <a:ext cx="3822189" cy="374276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228600" fontAlgn="auto">
              <a:spcBef>
                <a:spcPct val="0"/>
              </a:spcBef>
              <a:spcAft>
                <a:spcPts val="600"/>
              </a:spcAft>
              <a:buClrTx/>
              <a:buSzTx/>
              <a:buFont typeface="Arial" panose="020B0604020202020204" pitchFamily="34" charset="0"/>
              <a:buChar char="•"/>
              <a:tabLst/>
              <a:defRPr/>
            </a:pPr>
            <a:r>
              <a:rPr kumimoji="0" lang="en-US" sz="2000" b="1" i="0" u="none" strike="noStrike" cap="none" spc="0" normalizeH="0" baseline="0" noProof="0">
                <a:ln>
                  <a:noFill/>
                </a:ln>
                <a:effectLst/>
                <a:uLnTx/>
                <a:uFillTx/>
                <a:latin typeface="+mn-lt"/>
                <a:ea typeface="+mn-ea"/>
                <a:cs typeface="+mn-cs"/>
              </a:rPr>
              <a:t>By: Dr. Zafar Mahmood Khattak, PhD (AI)</a:t>
            </a:r>
          </a:p>
        </p:txBody>
      </p:sp>
    </p:spTree>
    <p:extLst>
      <p:ext uri="{BB962C8B-B14F-4D97-AF65-F5344CB8AC3E}">
        <p14:creationId xmlns:p14="http://schemas.microsoft.com/office/powerpoint/2010/main" val="106605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Microchips on a circuit board">
            <a:extLst>
              <a:ext uri="{FF2B5EF4-FFF2-40B4-BE49-F238E27FC236}">
                <a16:creationId xmlns:a16="http://schemas.microsoft.com/office/drawing/2014/main" id="{9AAC09EB-229A-C538-D926-DCAE0AB21788}"/>
              </a:ext>
            </a:extLst>
          </p:cNvPr>
          <p:cNvPicPr>
            <a:picLocks noChangeAspect="1"/>
          </p:cNvPicPr>
          <p:nvPr/>
        </p:nvPicPr>
        <p:blipFill rotWithShape="1">
          <a:blip r:embed="rId2"/>
          <a:srcRect t="5436"/>
          <a:stretch/>
        </p:blipFill>
        <p:spPr>
          <a:xfrm>
            <a:off x="1" y="10"/>
            <a:ext cx="9669642" cy="6857990"/>
          </a:xfrm>
          <a:prstGeom prst="rect">
            <a:avLst/>
          </a:prstGeom>
        </p:spPr>
      </p:pic>
      <p:sp>
        <p:nvSpPr>
          <p:cNvPr id="25"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7531610" y="2434201"/>
            <a:ext cx="4657341" cy="3742762"/>
          </a:xfrm>
        </p:spPr>
        <p:txBody>
          <a:bodyPr>
            <a:normAutofit/>
          </a:bodyPr>
          <a:lstStyle/>
          <a:p>
            <a:r>
              <a:rPr lang="en-US" sz="2000" b="1" dirty="0">
                <a:latin typeface="Times New Roman" panose="02020603050405020304" pitchFamily="18" charset="0"/>
                <a:cs typeface="Times New Roman" panose="02020603050405020304" pitchFamily="18" charset="0"/>
              </a:rPr>
              <a:t>What Computer “see”</a:t>
            </a:r>
          </a:p>
        </p:txBody>
      </p:sp>
    </p:spTree>
    <p:extLst>
      <p:ext uri="{BB962C8B-B14F-4D97-AF65-F5344CB8AC3E}">
        <p14:creationId xmlns:p14="http://schemas.microsoft.com/office/powerpoint/2010/main" val="128081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495"/>
            <a:ext cx="10515600" cy="366759"/>
          </a:xfrm>
        </p:spPr>
        <p:txBody>
          <a:bodyPr>
            <a:normAutofit fontScale="90000"/>
          </a:bodyPr>
          <a:lstStyle/>
          <a:p>
            <a:r>
              <a:rPr lang="en-US" sz="3800" b="1" dirty="0">
                <a:latin typeface="Times New Roman" panose="02020603050405020304" pitchFamily="18" charset="0"/>
                <a:cs typeface="Times New Roman" panose="02020603050405020304" pitchFamily="18" charset="0"/>
              </a:rPr>
              <a:t>How images are Represented in Computer?</a:t>
            </a:r>
          </a:p>
        </p:txBody>
      </p:sp>
      <p:pic>
        <p:nvPicPr>
          <p:cNvPr id="4" name="Content Placeholder 3"/>
          <p:cNvPicPr>
            <a:picLocks noGrp="1" noChangeAspect="1"/>
          </p:cNvPicPr>
          <p:nvPr>
            <p:ph idx="1"/>
          </p:nvPr>
        </p:nvPicPr>
        <p:blipFill>
          <a:blip r:embed="rId2"/>
          <a:stretch>
            <a:fillRect/>
          </a:stretch>
        </p:blipFill>
        <p:spPr>
          <a:xfrm>
            <a:off x="94973" y="1321567"/>
            <a:ext cx="2595971" cy="3434493"/>
          </a:xfrm>
          <a:prstGeom prst="rect">
            <a:avLst/>
          </a:prstGeom>
        </p:spPr>
      </p:pic>
      <p:pic>
        <p:nvPicPr>
          <p:cNvPr id="5" name="Picture 4"/>
          <p:cNvPicPr>
            <a:picLocks noChangeAspect="1"/>
          </p:cNvPicPr>
          <p:nvPr/>
        </p:nvPicPr>
        <p:blipFill>
          <a:blip r:embed="rId3"/>
          <a:stretch>
            <a:fillRect/>
          </a:stretch>
        </p:blipFill>
        <p:spPr>
          <a:xfrm>
            <a:off x="3822655" y="1448173"/>
            <a:ext cx="2558811" cy="3434493"/>
          </a:xfrm>
          <a:prstGeom prst="rect">
            <a:avLst/>
          </a:prstGeom>
        </p:spPr>
      </p:pic>
      <p:pic>
        <p:nvPicPr>
          <p:cNvPr id="6" name="Picture 5"/>
          <p:cNvPicPr>
            <a:picLocks noChangeAspect="1"/>
          </p:cNvPicPr>
          <p:nvPr/>
        </p:nvPicPr>
        <p:blipFill>
          <a:blip r:embed="rId4"/>
          <a:stretch>
            <a:fillRect/>
          </a:stretch>
        </p:blipFill>
        <p:spPr>
          <a:xfrm>
            <a:off x="8109449" y="1204823"/>
            <a:ext cx="3568745" cy="4886664"/>
          </a:xfrm>
          <a:prstGeom prst="rect">
            <a:avLst/>
          </a:prstGeom>
        </p:spPr>
      </p:pic>
      <p:pic>
        <p:nvPicPr>
          <p:cNvPr id="7" name="Picture 6"/>
          <p:cNvPicPr>
            <a:picLocks noChangeAspect="1"/>
          </p:cNvPicPr>
          <p:nvPr/>
        </p:nvPicPr>
        <p:blipFill>
          <a:blip r:embed="rId5"/>
          <a:stretch>
            <a:fillRect/>
          </a:stretch>
        </p:blipFill>
        <p:spPr>
          <a:xfrm>
            <a:off x="3513908" y="4956144"/>
            <a:ext cx="3500847" cy="497477"/>
          </a:xfrm>
          <a:prstGeom prst="rect">
            <a:avLst/>
          </a:prstGeom>
        </p:spPr>
      </p:pic>
      <p:sp>
        <p:nvSpPr>
          <p:cNvPr id="8" name="Title 1"/>
          <p:cNvSpPr txBox="1">
            <a:spLocks/>
          </p:cNvSpPr>
          <p:nvPr/>
        </p:nvSpPr>
        <p:spPr>
          <a:xfrm>
            <a:off x="8109449" y="6091487"/>
            <a:ext cx="3851366" cy="65377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Times New Roman" panose="02020603050405020304" pitchFamily="18" charset="0"/>
                <a:cs typeface="Times New Roman" panose="02020603050405020304" pitchFamily="18" charset="0"/>
              </a:rPr>
              <a:t>2-D Matrix of Numbers</a:t>
            </a:r>
          </a:p>
        </p:txBody>
      </p:sp>
      <p:sp>
        <p:nvSpPr>
          <p:cNvPr id="9" name="Title 1"/>
          <p:cNvSpPr txBox="1">
            <a:spLocks/>
          </p:cNvSpPr>
          <p:nvPr/>
        </p:nvSpPr>
        <p:spPr>
          <a:xfrm>
            <a:off x="94973" y="4890601"/>
            <a:ext cx="2632592" cy="37535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Times New Roman" panose="02020603050405020304" pitchFamily="18" charset="0"/>
                <a:cs typeface="Times New Roman" panose="02020603050405020304" pitchFamily="18" charset="0"/>
              </a:rPr>
              <a:t>Grayscale image</a:t>
            </a:r>
          </a:p>
        </p:txBody>
      </p:sp>
      <p:sp>
        <p:nvSpPr>
          <p:cNvPr id="10" name="Title 1"/>
          <p:cNvSpPr txBox="1">
            <a:spLocks/>
          </p:cNvSpPr>
          <p:nvPr/>
        </p:nvSpPr>
        <p:spPr>
          <a:xfrm>
            <a:off x="160283" y="5869520"/>
            <a:ext cx="6854472" cy="988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imes New Roman" panose="02020603050405020304" pitchFamily="18" charset="0"/>
                <a:cs typeface="Times New Roman" panose="02020603050405020304" pitchFamily="18" charset="0"/>
              </a:rPr>
              <a:t>How the representation if we have a </a:t>
            </a:r>
            <a:r>
              <a:rPr lang="en-US" sz="2000" b="1" dirty="0">
                <a:solidFill>
                  <a:srgbClr val="FF0000"/>
                </a:solidFill>
                <a:latin typeface="Times New Roman" panose="02020603050405020304" pitchFamily="18" charset="0"/>
                <a:cs typeface="Times New Roman" panose="02020603050405020304" pitchFamily="18" charset="0"/>
              </a:rPr>
              <a:t>color image</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1 no for pixel or 3 no for pixel</a:t>
            </a:r>
          </a:p>
          <a:p>
            <a:r>
              <a:rPr lang="en-US" sz="2000" dirty="0">
                <a:latin typeface="Times New Roman" panose="02020603050405020304" pitchFamily="18" charset="0"/>
                <a:cs typeface="Times New Roman" panose="02020603050405020304" pitchFamily="18" charset="0"/>
              </a:rPr>
              <a:t>1-2D Matrix or 3-2D Matrix</a:t>
            </a:r>
          </a:p>
        </p:txBody>
      </p:sp>
    </p:spTree>
    <p:extLst>
      <p:ext uri="{BB962C8B-B14F-4D97-AF65-F5344CB8AC3E}">
        <p14:creationId xmlns:p14="http://schemas.microsoft.com/office/powerpoint/2010/main" val="293721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b="1" kern="1200">
                <a:solidFill>
                  <a:srgbClr val="FFFFFF"/>
                </a:solidFill>
                <a:latin typeface="+mj-lt"/>
                <a:ea typeface="+mj-ea"/>
                <a:cs typeface="+mj-cs"/>
              </a:rPr>
              <a:t>How images are Represented in Computer?</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961356"/>
            <a:ext cx="6780700" cy="4932959"/>
          </a:xfrm>
          <a:prstGeom prst="rect">
            <a:avLst/>
          </a:prstGeom>
        </p:spPr>
      </p:pic>
    </p:spTree>
    <p:extLst>
      <p:ext uri="{BB962C8B-B14F-4D97-AF65-F5344CB8AC3E}">
        <p14:creationId xmlns:p14="http://schemas.microsoft.com/office/powerpoint/2010/main" val="323286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562"/>
            <a:ext cx="10515600" cy="606335"/>
          </a:xfrm>
        </p:spPr>
        <p:txBody>
          <a:bodyPr>
            <a:normAutofit fontScale="90000"/>
          </a:bodyPr>
          <a:lstStyle/>
          <a:p>
            <a:r>
              <a:rPr lang="en-US" dirty="0">
                <a:latin typeface="Times New Roman" panose="02020603050405020304" pitchFamily="18" charset="0"/>
                <a:cs typeface="Times New Roman" panose="02020603050405020304" pitchFamily="18" charset="0"/>
              </a:rPr>
              <a:t>Processing in Computer Vision</a:t>
            </a:r>
          </a:p>
        </p:txBody>
      </p:sp>
      <p:pic>
        <p:nvPicPr>
          <p:cNvPr id="4" name="Content Placeholder 3"/>
          <p:cNvPicPr>
            <a:picLocks noGrp="1" noChangeAspect="1"/>
          </p:cNvPicPr>
          <p:nvPr>
            <p:ph idx="1"/>
          </p:nvPr>
        </p:nvPicPr>
        <p:blipFill>
          <a:blip r:embed="rId2"/>
          <a:stretch>
            <a:fillRect/>
          </a:stretch>
        </p:blipFill>
        <p:spPr>
          <a:xfrm>
            <a:off x="838200" y="1992662"/>
            <a:ext cx="2153194" cy="3099653"/>
          </a:xfrm>
          <a:prstGeom prst="rect">
            <a:avLst/>
          </a:prstGeom>
        </p:spPr>
      </p:pic>
      <p:pic>
        <p:nvPicPr>
          <p:cNvPr id="5" name="Picture 4"/>
          <p:cNvPicPr>
            <a:picLocks noChangeAspect="1"/>
          </p:cNvPicPr>
          <p:nvPr/>
        </p:nvPicPr>
        <p:blipFill>
          <a:blip r:embed="rId3"/>
          <a:stretch>
            <a:fillRect/>
          </a:stretch>
        </p:blipFill>
        <p:spPr>
          <a:xfrm>
            <a:off x="3093856" y="3447238"/>
            <a:ext cx="962025" cy="95250"/>
          </a:xfrm>
          <a:prstGeom prst="rect">
            <a:avLst/>
          </a:prstGeom>
        </p:spPr>
      </p:pic>
      <p:pic>
        <p:nvPicPr>
          <p:cNvPr id="6" name="Picture 5"/>
          <p:cNvPicPr>
            <a:picLocks noChangeAspect="1"/>
          </p:cNvPicPr>
          <p:nvPr/>
        </p:nvPicPr>
        <p:blipFill>
          <a:blip r:embed="rId4"/>
          <a:stretch>
            <a:fillRect/>
          </a:stretch>
        </p:blipFill>
        <p:spPr>
          <a:xfrm>
            <a:off x="4158343" y="1929966"/>
            <a:ext cx="2193046" cy="3162349"/>
          </a:xfrm>
          <a:prstGeom prst="rect">
            <a:avLst/>
          </a:prstGeom>
        </p:spPr>
      </p:pic>
      <p:pic>
        <p:nvPicPr>
          <p:cNvPr id="7" name="Picture 6"/>
          <p:cNvPicPr>
            <a:picLocks noChangeAspect="1"/>
          </p:cNvPicPr>
          <p:nvPr/>
        </p:nvPicPr>
        <p:blipFill>
          <a:blip r:embed="rId5"/>
          <a:stretch>
            <a:fillRect/>
          </a:stretch>
        </p:blipFill>
        <p:spPr>
          <a:xfrm>
            <a:off x="6480775" y="3069771"/>
            <a:ext cx="1544209" cy="472717"/>
          </a:xfrm>
          <a:prstGeom prst="rect">
            <a:avLst/>
          </a:prstGeom>
        </p:spPr>
      </p:pic>
      <p:pic>
        <p:nvPicPr>
          <p:cNvPr id="8" name="Picture 7"/>
          <p:cNvPicPr>
            <a:picLocks noChangeAspect="1"/>
          </p:cNvPicPr>
          <p:nvPr/>
        </p:nvPicPr>
        <p:blipFill>
          <a:blip r:embed="rId6"/>
          <a:stretch>
            <a:fillRect/>
          </a:stretch>
        </p:blipFill>
        <p:spPr>
          <a:xfrm>
            <a:off x="9750923" y="2246811"/>
            <a:ext cx="800932" cy="2103941"/>
          </a:xfrm>
          <a:prstGeom prst="rect">
            <a:avLst/>
          </a:prstGeom>
        </p:spPr>
      </p:pic>
      <p:sp>
        <p:nvSpPr>
          <p:cNvPr id="9" name="Rectangle 8"/>
          <p:cNvSpPr/>
          <p:nvPr/>
        </p:nvSpPr>
        <p:spPr>
          <a:xfrm>
            <a:off x="8477794" y="2246810"/>
            <a:ext cx="901337" cy="2103941"/>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Zavyar</a:t>
            </a:r>
            <a:endParaRPr lang="en-US" dirty="0"/>
          </a:p>
          <a:p>
            <a:pPr algn="ctr"/>
            <a:endParaRPr lang="en-US" dirty="0"/>
          </a:p>
          <a:p>
            <a:pPr algn="ctr"/>
            <a:r>
              <a:rPr lang="en-US" dirty="0" err="1"/>
              <a:t>Wildan</a:t>
            </a:r>
            <a:endParaRPr lang="en-US" dirty="0"/>
          </a:p>
          <a:p>
            <a:pPr algn="ctr"/>
            <a:endParaRPr lang="en-US" dirty="0"/>
          </a:p>
          <a:p>
            <a:pPr algn="ctr"/>
            <a:r>
              <a:rPr lang="en-US" dirty="0"/>
              <a:t>Amir</a:t>
            </a:r>
          </a:p>
          <a:p>
            <a:pPr algn="ctr"/>
            <a:r>
              <a:rPr lang="en-US" dirty="0"/>
              <a:t> </a:t>
            </a:r>
          </a:p>
          <a:p>
            <a:pPr algn="ctr"/>
            <a:r>
              <a:rPr lang="en-US" dirty="0" err="1"/>
              <a:t>Rovaid</a:t>
            </a:r>
            <a:endParaRPr lang="en-US" dirty="0"/>
          </a:p>
        </p:txBody>
      </p:sp>
      <p:sp>
        <p:nvSpPr>
          <p:cNvPr id="10" name="Title 1"/>
          <p:cNvSpPr txBox="1">
            <a:spLocks/>
          </p:cNvSpPr>
          <p:nvPr/>
        </p:nvSpPr>
        <p:spPr>
          <a:xfrm>
            <a:off x="358801" y="5695516"/>
            <a:ext cx="10535621" cy="10971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imes New Roman" panose="02020603050405020304" pitchFamily="18" charset="0"/>
                <a:cs typeface="Times New Roman" panose="02020603050405020304" pitchFamily="18" charset="0"/>
              </a:rPr>
              <a:t>Classification: P</a:t>
            </a:r>
            <a:r>
              <a:rPr lang="en-US" sz="2000" dirty="0"/>
              <a:t>redict/classify output as a </a:t>
            </a:r>
            <a:r>
              <a:rPr lang="en-US" sz="2000" b="1" dirty="0">
                <a:solidFill>
                  <a:srgbClr val="FF0000"/>
                </a:solidFill>
              </a:rPr>
              <a:t>discrete class label </a:t>
            </a:r>
            <a:r>
              <a:rPr lang="en-US" sz="2000" dirty="0"/>
              <a:t>such as Male or Female, True or False, Spam or Not Spam, etc.</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Regression: </a:t>
            </a:r>
            <a:r>
              <a:rPr lang="en-US" sz="2000" dirty="0"/>
              <a:t>Predict output as </a:t>
            </a:r>
            <a:r>
              <a:rPr lang="en-US" sz="2000" b="1" dirty="0">
                <a:solidFill>
                  <a:srgbClr val="FF0000"/>
                </a:solidFill>
              </a:rPr>
              <a:t>continuous values </a:t>
            </a:r>
            <a:r>
              <a:rPr lang="en-US" sz="2000" dirty="0"/>
              <a:t>such as price, salary, age, etc.</a:t>
            </a:r>
            <a:endParaRPr lang="en-US" sz="2000" dirty="0">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511201" y="717446"/>
            <a:ext cx="10535621" cy="572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imes New Roman" panose="02020603050405020304" pitchFamily="18" charset="0"/>
                <a:cs typeface="Times New Roman" panose="02020603050405020304" pitchFamily="18" charset="0"/>
              </a:rPr>
              <a:t>What types of computer vision algorithm that we can build to take this as input to predict an image</a:t>
            </a:r>
          </a:p>
        </p:txBody>
      </p:sp>
    </p:spTree>
    <p:extLst>
      <p:ext uri="{BB962C8B-B14F-4D97-AF65-F5344CB8AC3E}">
        <p14:creationId xmlns:p14="http://schemas.microsoft.com/office/powerpoint/2010/main" val="308046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par>
                                <p:cTn id="36" presetID="16" presetClass="entr" presetSubtype="21"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inVertical)">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FA26CBE-8102-4DB7-AE00-114AEB35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4340" r="843" b="3"/>
          <a:stretch/>
        </p:blipFill>
        <p:spPr>
          <a:xfrm>
            <a:off x="725386" y="675166"/>
            <a:ext cx="2356195" cy="2743198"/>
          </a:xfrm>
          <a:prstGeom prst="rect">
            <a:avLst/>
          </a:prstGeom>
        </p:spPr>
      </p:pic>
      <p:pic>
        <p:nvPicPr>
          <p:cNvPr id="9" name="Picture 8"/>
          <p:cNvPicPr>
            <a:picLocks noChangeAspect="1"/>
          </p:cNvPicPr>
          <p:nvPr/>
        </p:nvPicPr>
        <p:blipFill rotWithShape="1">
          <a:blip r:embed="rId3"/>
          <a:srcRect t="1194" r="-2" b="4088"/>
          <a:stretch/>
        </p:blipFill>
        <p:spPr>
          <a:xfrm>
            <a:off x="3081572" y="674481"/>
            <a:ext cx="2373024" cy="2743882"/>
          </a:xfrm>
          <a:prstGeom prst="rect">
            <a:avLst/>
          </a:prstGeom>
        </p:spPr>
      </p:pic>
      <p:pic>
        <p:nvPicPr>
          <p:cNvPr id="7" name="Picture 6"/>
          <p:cNvPicPr>
            <a:picLocks noChangeAspect="1"/>
          </p:cNvPicPr>
          <p:nvPr/>
        </p:nvPicPr>
        <p:blipFill rotWithShape="1">
          <a:blip r:embed="rId4"/>
          <a:srcRect t="22554" r="-3" b="2926"/>
          <a:stretch/>
        </p:blipFill>
        <p:spPr>
          <a:xfrm>
            <a:off x="725381" y="3417677"/>
            <a:ext cx="2356195" cy="2751579"/>
          </a:xfrm>
          <a:prstGeom prst="rect">
            <a:avLst/>
          </a:prstGeom>
        </p:spPr>
      </p:pic>
      <p:pic>
        <p:nvPicPr>
          <p:cNvPr id="8" name="Picture 7"/>
          <p:cNvPicPr>
            <a:picLocks noChangeAspect="1"/>
          </p:cNvPicPr>
          <p:nvPr/>
        </p:nvPicPr>
        <p:blipFill rotWithShape="1">
          <a:blip r:embed="rId5"/>
          <a:srcRect t="20457" b="6890"/>
          <a:stretch/>
        </p:blipFill>
        <p:spPr>
          <a:xfrm>
            <a:off x="3081575" y="3417676"/>
            <a:ext cx="2373025" cy="2751579"/>
          </a:xfrm>
          <a:prstGeom prst="rect">
            <a:avLst/>
          </a:prstGeom>
        </p:spPr>
      </p:pic>
      <p:sp>
        <p:nvSpPr>
          <p:cNvPr id="17" name="Rectangle 16">
            <a:extLst>
              <a:ext uri="{FF2B5EF4-FFF2-40B4-BE49-F238E27FC236}">
                <a16:creationId xmlns:a16="http://schemas.microsoft.com/office/drawing/2014/main" id="{DB4F0557-DC7E-46AC-A06F-12F744154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08800" y="674481"/>
            <a:ext cx="4470400" cy="1485985"/>
          </a:xfrm>
        </p:spPr>
        <p:txBody>
          <a:bodyPr vert="horz" lIns="91440" tIns="45720" rIns="91440" bIns="45720" rtlCol="0" anchor="b">
            <a:normAutofit/>
          </a:bodyPr>
          <a:lstStyle/>
          <a:p>
            <a:pPr algn="ctr"/>
            <a:r>
              <a:rPr lang="en-US" sz="2700" kern="1200">
                <a:solidFill>
                  <a:schemeClr val="bg1">
                    <a:alpha val="60000"/>
                  </a:schemeClr>
                </a:solidFill>
                <a:latin typeface="+mj-lt"/>
                <a:ea typeface="+mj-ea"/>
                <a:cs typeface="+mj-cs"/>
              </a:rPr>
              <a:t>High Level Feature Detection: </a:t>
            </a:r>
            <a:r>
              <a:rPr lang="en-US" sz="2700" b="1" kern="1200">
                <a:solidFill>
                  <a:schemeClr val="bg1">
                    <a:alpha val="60000"/>
                  </a:schemeClr>
                </a:solidFill>
                <a:latin typeface="+mj-lt"/>
                <a:ea typeface="+mj-ea"/>
                <a:cs typeface="+mj-cs"/>
              </a:rPr>
              <a:t>Image Processing in terms of features or patterns</a:t>
            </a:r>
          </a:p>
        </p:txBody>
      </p:sp>
      <p:sp>
        <p:nvSpPr>
          <p:cNvPr id="10" name="Title 1"/>
          <p:cNvSpPr txBox="1">
            <a:spLocks/>
          </p:cNvSpPr>
          <p:nvPr/>
        </p:nvSpPr>
        <p:spPr>
          <a:xfrm>
            <a:off x="6908800" y="2447336"/>
            <a:ext cx="4470400" cy="36559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solidFill>
                  <a:schemeClr val="bg1"/>
                </a:solidFill>
                <a:latin typeface="+mn-lt"/>
                <a:ea typeface="+mn-ea"/>
                <a:cs typeface="+mn-cs"/>
              </a:rPr>
              <a:t>If we have to build a computer vision pipeline, two important steps to be considered: identify feature/patters looking for,</a:t>
            </a:r>
          </a:p>
          <a:p>
            <a:pPr indent="-228600">
              <a:spcAft>
                <a:spcPts val="600"/>
              </a:spcAft>
              <a:buFont typeface="Arial" panose="020B0604020202020204" pitchFamily="34" charset="0"/>
              <a:buChar char="•"/>
            </a:pPr>
            <a:r>
              <a:rPr lang="en-US" sz="2000">
                <a:solidFill>
                  <a:schemeClr val="bg1"/>
                </a:solidFill>
                <a:latin typeface="+mn-lt"/>
                <a:ea typeface="+mn-ea"/>
                <a:cs typeface="+mn-cs"/>
              </a:rPr>
              <a:t>Detect those features to infer the membership of the class</a:t>
            </a:r>
          </a:p>
        </p:txBody>
      </p:sp>
    </p:spTree>
    <p:extLst>
      <p:ext uri="{BB962C8B-B14F-4D97-AF65-F5344CB8AC3E}">
        <p14:creationId xmlns:p14="http://schemas.microsoft.com/office/powerpoint/2010/main" val="132376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par>
                                <p:cTn id="25" presetID="16" presetClass="entr" presetSubtype="2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en-US" sz="4000">
                <a:solidFill>
                  <a:schemeClr val="bg1"/>
                </a:solidFill>
                <a:latin typeface="Times New Roman" panose="02020603050405020304" pitchFamily="18" charset="0"/>
                <a:cs typeface="Times New Roman" panose="02020603050405020304" pitchFamily="18" charset="0"/>
              </a:rPr>
              <a:t>High Level Feature Detection: What we Need</a:t>
            </a:r>
          </a:p>
        </p:txBody>
      </p:sp>
      <p:sp>
        <p:nvSpPr>
          <p:cNvPr id="20" name="Rectangle 1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55558" y="2901836"/>
            <a:ext cx="9108386" cy="768225"/>
          </a:xfrm>
          <a:prstGeom prst="rect">
            <a:avLst/>
          </a:prstGeom>
        </p:spPr>
      </p:pic>
      <p:sp>
        <p:nvSpPr>
          <p:cNvPr id="10" name="Title 1"/>
          <p:cNvSpPr txBox="1">
            <a:spLocks/>
          </p:cNvSpPr>
          <p:nvPr/>
        </p:nvSpPr>
        <p:spPr>
          <a:xfrm>
            <a:off x="1296842" y="5019107"/>
            <a:ext cx="9748505" cy="509206"/>
          </a:xfrm>
          <a:prstGeom prst="rect">
            <a:avLst/>
          </a:prstGeom>
          <a:solidFill>
            <a:schemeClr val="tx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41248">
              <a:spcAft>
                <a:spcPts val="600"/>
              </a:spcAft>
            </a:pPr>
            <a:r>
              <a:rPr lang="en-US" sz="1400" kern="1200">
                <a:solidFill>
                  <a:schemeClr val="tx1"/>
                </a:solidFill>
                <a:latin typeface="Times New Roman" panose="02020603050405020304" pitchFamily="18" charset="0"/>
                <a:ea typeface="+mj-ea"/>
                <a:cs typeface="Times New Roman" panose="02020603050405020304" pitchFamily="18" charset="0"/>
              </a:rPr>
              <a:t>What are the issues Problem while extracting the features?</a:t>
            </a:r>
            <a:endParaRPr lang="en-US" sz="1400">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1384941" y="3784468"/>
            <a:ext cx="2332181" cy="530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41248">
              <a:spcAft>
                <a:spcPts val="600"/>
              </a:spcAft>
            </a:pPr>
            <a:r>
              <a:rPr lang="en-US" sz="1840" kern="1200">
                <a:solidFill>
                  <a:schemeClr val="tx1"/>
                </a:solidFill>
                <a:latin typeface="Times New Roman" panose="02020603050405020304" pitchFamily="18" charset="0"/>
                <a:ea typeface="+mj-ea"/>
                <a:cs typeface="Times New Roman" panose="02020603050405020304" pitchFamily="18" charset="0"/>
              </a:rPr>
              <a:t>What makes up a face</a:t>
            </a:r>
            <a:endParaRPr lang="en-US" sz="2000">
              <a:latin typeface="Times New Roman" panose="02020603050405020304" pitchFamily="18" charset="0"/>
              <a:cs typeface="Times New Roman" panose="02020603050405020304" pitchFamily="18" charset="0"/>
            </a:endParaRPr>
          </a:p>
        </p:txBody>
      </p:sp>
      <p:sp>
        <p:nvSpPr>
          <p:cNvPr id="12" name="Title 1"/>
          <p:cNvSpPr txBox="1">
            <a:spLocks/>
          </p:cNvSpPr>
          <p:nvPr/>
        </p:nvSpPr>
        <p:spPr>
          <a:xfrm>
            <a:off x="4082284" y="3782292"/>
            <a:ext cx="3077789" cy="591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41248">
              <a:spcAft>
                <a:spcPts val="600"/>
              </a:spcAft>
            </a:pPr>
            <a:r>
              <a:rPr lang="en-US" sz="1400" kern="1200">
                <a:solidFill>
                  <a:schemeClr val="tx1"/>
                </a:solidFill>
                <a:latin typeface="Times New Roman" panose="02020603050405020304" pitchFamily="18" charset="0"/>
                <a:ea typeface="+mj-ea"/>
                <a:cs typeface="Times New Roman" panose="02020603050405020304" pitchFamily="18" charset="0"/>
              </a:rPr>
              <a:t>We can define what of each of those components/features look like</a:t>
            </a:r>
            <a:endParaRPr lang="en-US" sz="1400">
              <a:latin typeface="Times New Roman" panose="02020603050405020304" pitchFamily="18" charset="0"/>
              <a:cs typeface="Times New Roman" panose="02020603050405020304" pitchFamily="18" charset="0"/>
            </a:endParaRPr>
          </a:p>
        </p:txBody>
      </p:sp>
      <p:sp>
        <p:nvSpPr>
          <p:cNvPr id="13" name="Title 1"/>
          <p:cNvSpPr txBox="1">
            <a:spLocks/>
          </p:cNvSpPr>
          <p:nvPr/>
        </p:nvSpPr>
        <p:spPr>
          <a:xfrm>
            <a:off x="7262310" y="3806199"/>
            <a:ext cx="3471128" cy="68006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41248">
              <a:spcAft>
                <a:spcPts val="600"/>
              </a:spcAft>
            </a:pPr>
            <a:r>
              <a:rPr lang="en-US" sz="1700" kern="1200">
                <a:solidFill>
                  <a:schemeClr val="tx1"/>
                </a:solidFill>
                <a:latin typeface="Times New Roman" panose="02020603050405020304" pitchFamily="18" charset="0"/>
                <a:ea typeface="+mj-ea"/>
                <a:cs typeface="Times New Roman" panose="02020603050405020304" pitchFamily="18" charset="0"/>
              </a:rPr>
              <a:t>We can define what of each of those components/features look like in defining our features</a:t>
            </a:r>
            <a:endParaRPr lang="en-US" sz="1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910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6232" y="5200879"/>
            <a:ext cx="10465380" cy="802111"/>
          </a:xfrm>
        </p:spPr>
        <p:txBody>
          <a:bodyPr vert="horz" lIns="91440" tIns="45720" rIns="91440" bIns="45720" rtlCol="0" anchor="ctr">
            <a:normAutofit/>
          </a:bodyPr>
          <a:lstStyle/>
          <a:p>
            <a:pPr algn="r"/>
            <a:r>
              <a:rPr lang="en-US" sz="2400" kern="1200" dirty="0">
                <a:solidFill>
                  <a:schemeClr val="tx1"/>
                </a:solidFill>
                <a:latin typeface="+mj-lt"/>
                <a:ea typeface="+mj-ea"/>
                <a:cs typeface="+mj-cs"/>
              </a:rPr>
              <a:t>High Level Feature Detection: Remember Images are just 3-D arrays of numbers</a:t>
            </a:r>
          </a:p>
        </p:txBody>
      </p:sp>
      <p:sp>
        <p:nvSpPr>
          <p:cNvPr id="14" name="Rectangle 13">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775644" y="692331"/>
            <a:ext cx="914897" cy="732958"/>
          </a:xfrm>
          <a:prstGeom prst="rect">
            <a:avLst/>
          </a:prstGeom>
        </p:spPr>
      </p:pic>
      <p:sp>
        <p:nvSpPr>
          <p:cNvPr id="16" name="Right Triangle 15">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ight Triangle 19">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1" y="2856071"/>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2"/>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7305897" y="838606"/>
            <a:ext cx="940216" cy="1845611"/>
          </a:xfrm>
          <a:prstGeom prst="rect">
            <a:avLst/>
          </a:prstGeom>
        </p:spPr>
      </p:pic>
      <p:sp>
        <p:nvSpPr>
          <p:cNvPr id="28" name="Right Triangle 27">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4"/>
          <a:stretch>
            <a:fillRect/>
          </a:stretch>
        </p:blipFill>
        <p:spPr>
          <a:xfrm>
            <a:off x="1056966" y="3037579"/>
            <a:ext cx="1537001" cy="1554016"/>
          </a:xfrm>
          <a:prstGeom prst="rect">
            <a:avLst/>
          </a:prstGeom>
        </p:spPr>
      </p:pic>
      <p:sp>
        <p:nvSpPr>
          <p:cNvPr id="30" name="Rectangle 29">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1"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a:stretch>
            <a:fillRect/>
          </a:stretch>
        </p:blipFill>
        <p:spPr>
          <a:xfrm>
            <a:off x="2635624" y="2054043"/>
            <a:ext cx="2155206" cy="215520"/>
          </a:xfrm>
          <a:prstGeom prst="rect">
            <a:avLst/>
          </a:prstGeom>
        </p:spPr>
      </p:pic>
      <p:pic>
        <p:nvPicPr>
          <p:cNvPr id="5" name="Picture 4"/>
          <p:cNvPicPr>
            <a:picLocks noChangeAspect="1"/>
          </p:cNvPicPr>
          <p:nvPr/>
        </p:nvPicPr>
        <p:blipFill>
          <a:blip r:embed="rId6"/>
          <a:stretch>
            <a:fillRect/>
          </a:stretch>
        </p:blipFill>
        <p:spPr>
          <a:xfrm>
            <a:off x="4365213" y="3009630"/>
            <a:ext cx="2117397" cy="1581964"/>
          </a:xfrm>
          <a:prstGeom prst="rect">
            <a:avLst/>
          </a:prstGeom>
        </p:spPr>
      </p:pic>
      <p:sp>
        <p:nvSpPr>
          <p:cNvPr id="36" name="Rectangle 35">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069831"/>
            <a:ext cx="2789854" cy="2636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7"/>
          <a:stretch>
            <a:fillRect/>
          </a:stretch>
        </p:blipFill>
        <p:spPr>
          <a:xfrm>
            <a:off x="9539516" y="2265082"/>
            <a:ext cx="1224032" cy="2288408"/>
          </a:xfrm>
          <a:prstGeom prst="rect">
            <a:avLst/>
          </a:prstGeom>
        </p:spPr>
      </p:pic>
      <p:sp>
        <p:nvSpPr>
          <p:cNvPr id="38" name="Right Triangle 37">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9E8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533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61802" y="2743200"/>
            <a:ext cx="4646905" cy="3613149"/>
          </a:xfrm>
        </p:spPr>
        <p:txBody>
          <a:bodyPr anchor="ctr">
            <a:normAutofit/>
          </a:bodyPr>
          <a:lstStyle/>
          <a:p>
            <a:r>
              <a:rPr lang="en-US" sz="4000" dirty="0">
                <a:latin typeface="Times New Roman" panose="02020603050405020304" pitchFamily="18" charset="0"/>
                <a:cs typeface="Times New Roman" panose="02020603050405020304" pitchFamily="18" charset="0"/>
              </a:rPr>
              <a:t>Lets Revised concept of Neural Network Lecture for features extraction</a:t>
            </a:r>
          </a:p>
        </p:txBody>
      </p:sp>
      <p:pic>
        <p:nvPicPr>
          <p:cNvPr id="5" name="Picture 4" descr="Connected wire-frame lines and dots">
            <a:extLst>
              <a:ext uri="{FF2B5EF4-FFF2-40B4-BE49-F238E27FC236}">
                <a16:creationId xmlns:a16="http://schemas.microsoft.com/office/drawing/2014/main" id="{493C05C5-D6F6-1907-7B01-843C50CE00F3}"/>
              </a:ext>
            </a:extLst>
          </p:cNvPr>
          <p:cNvPicPr>
            <a:picLocks noChangeAspect="1"/>
          </p:cNvPicPr>
          <p:nvPr/>
        </p:nvPicPr>
        <p:blipFill rotWithShape="1">
          <a:blip r:embed="rId2"/>
          <a:srcRect l="21628" r="18972" b="-2"/>
          <a:stretch/>
        </p:blipFill>
        <p:spPr>
          <a:xfrm>
            <a:off x="6096000" y="1"/>
            <a:ext cx="6102825" cy="6858000"/>
          </a:xfrm>
          <a:prstGeom prst="rect">
            <a:avLst/>
          </a:prstGeom>
        </p:spPr>
      </p:pic>
    </p:spTree>
    <p:extLst>
      <p:ext uri="{BB962C8B-B14F-4D97-AF65-F5344CB8AC3E}">
        <p14:creationId xmlns:p14="http://schemas.microsoft.com/office/powerpoint/2010/main" val="1457120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F4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770891"/>
            <a:ext cx="10905066" cy="5316218"/>
          </a:xfrm>
          <a:prstGeom prst="rect">
            <a:avLst/>
          </a:prstGeom>
        </p:spPr>
      </p:pic>
    </p:spTree>
    <p:extLst>
      <p:ext uri="{BB962C8B-B14F-4D97-AF65-F5344CB8AC3E}">
        <p14:creationId xmlns:p14="http://schemas.microsoft.com/office/powerpoint/2010/main" val="443136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1245203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118"/>
            <a:ext cx="10515600" cy="601526"/>
          </a:xfrm>
        </p:spPr>
        <p:txBody>
          <a:bodyPr>
            <a:normAutofit fontScale="90000"/>
          </a:bodyPr>
          <a:lstStyle/>
          <a:p>
            <a:pPr algn="ctr"/>
            <a:r>
              <a:rPr lang="en-US" b="1" dirty="0">
                <a:solidFill>
                  <a:srgbClr val="FF0000"/>
                </a:solidFill>
                <a:latin typeface="Times New Roman" panose="02020603050405020304" pitchFamily="18" charset="0"/>
                <a:cs typeface="Times New Roman" panose="02020603050405020304" pitchFamily="18" charset="0"/>
              </a:rPr>
              <a:t>Deep Computer Vision</a:t>
            </a:r>
          </a:p>
        </p:txBody>
      </p:sp>
      <p:sp>
        <p:nvSpPr>
          <p:cNvPr id="3" name="Content Placeholder 2"/>
          <p:cNvSpPr>
            <a:spLocks noGrp="1"/>
          </p:cNvSpPr>
          <p:nvPr>
            <p:ph idx="1"/>
          </p:nvPr>
        </p:nvSpPr>
        <p:spPr>
          <a:xfrm>
            <a:off x="138248" y="4140924"/>
            <a:ext cx="11915503" cy="721362"/>
          </a:xfrm>
        </p:spPr>
        <p:txBody>
          <a:bodyPr>
            <a:normAutofit/>
          </a:bodyPr>
          <a:lstStyle/>
          <a:p>
            <a:r>
              <a:rPr lang="en-US" dirty="0">
                <a:latin typeface="Times New Roman" panose="02020603050405020304" pitchFamily="18" charset="0"/>
                <a:cs typeface="Times New Roman" panose="02020603050405020304" pitchFamily="18" charset="0"/>
              </a:rPr>
              <a:t>How to build computer that can achieve the sense of sight and vision</a:t>
            </a:r>
          </a:p>
        </p:txBody>
      </p:sp>
      <p:pic>
        <p:nvPicPr>
          <p:cNvPr id="4" name="Picture 3"/>
          <p:cNvPicPr>
            <a:picLocks noChangeAspect="1"/>
          </p:cNvPicPr>
          <p:nvPr/>
        </p:nvPicPr>
        <p:blipFill>
          <a:blip r:embed="rId3"/>
          <a:stretch>
            <a:fillRect/>
          </a:stretch>
        </p:blipFill>
        <p:spPr>
          <a:xfrm>
            <a:off x="7606937" y="722596"/>
            <a:ext cx="4585063" cy="3232275"/>
          </a:xfrm>
          <a:prstGeom prst="rect">
            <a:avLst/>
          </a:prstGeom>
        </p:spPr>
      </p:pic>
      <p:pic>
        <p:nvPicPr>
          <p:cNvPr id="6" name="Picture 5"/>
          <p:cNvPicPr>
            <a:picLocks noChangeAspect="1"/>
          </p:cNvPicPr>
          <p:nvPr/>
        </p:nvPicPr>
        <p:blipFill>
          <a:blip r:embed="rId4"/>
          <a:stretch>
            <a:fillRect/>
          </a:stretch>
        </p:blipFill>
        <p:spPr>
          <a:xfrm>
            <a:off x="425223" y="2044471"/>
            <a:ext cx="2981325" cy="809625"/>
          </a:xfrm>
          <a:prstGeom prst="rect">
            <a:avLst/>
          </a:prstGeom>
        </p:spPr>
      </p:pic>
      <p:sp>
        <p:nvSpPr>
          <p:cNvPr id="7" name="Content Placeholder 2"/>
          <p:cNvSpPr txBox="1">
            <a:spLocks/>
          </p:cNvSpPr>
          <p:nvPr/>
        </p:nvSpPr>
        <p:spPr>
          <a:xfrm>
            <a:off x="120829" y="6047099"/>
            <a:ext cx="11915503" cy="71759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The outcome of this topic is to learn how we can use deep learning &amp; machine learning to build powerful vision systems that can both see and predict what is where by only looking at raw visual inputs.</a:t>
            </a:r>
          </a:p>
        </p:txBody>
      </p:sp>
      <p:sp>
        <p:nvSpPr>
          <p:cNvPr id="9" name="Content Placeholder 2"/>
          <p:cNvSpPr txBox="1">
            <a:spLocks/>
          </p:cNvSpPr>
          <p:nvPr/>
        </p:nvSpPr>
        <p:spPr>
          <a:xfrm>
            <a:off x="120829" y="4807131"/>
            <a:ext cx="11915503" cy="11007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Vision, one of the most important human senses that we all have.</a:t>
            </a:r>
          </a:p>
          <a:p>
            <a:r>
              <a:rPr lang="en-US" dirty="0">
                <a:latin typeface="Times New Roman" panose="02020603050405020304" pitchFamily="18" charset="0"/>
                <a:cs typeface="Times New Roman" panose="02020603050405020304" pitchFamily="18" charset="0"/>
              </a:rPr>
              <a:t>characteristics of sighted peoples……..</a:t>
            </a:r>
          </a:p>
        </p:txBody>
      </p:sp>
    </p:spTree>
    <p:extLst>
      <p:ext uri="{BB962C8B-B14F-4D97-AF65-F5344CB8AC3E}">
        <p14:creationId xmlns:p14="http://schemas.microsoft.com/office/powerpoint/2010/main" val="258873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0527" y="259395"/>
            <a:ext cx="9588136" cy="5754332"/>
          </a:xfrm>
        </p:spPr>
      </p:pic>
    </p:spTree>
    <p:extLst>
      <p:ext uri="{BB962C8B-B14F-4D97-AF65-F5344CB8AC3E}">
        <p14:creationId xmlns:p14="http://schemas.microsoft.com/office/powerpoint/2010/main" val="3120619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382" y="210774"/>
            <a:ext cx="11521791" cy="6542723"/>
          </a:xfrm>
        </p:spPr>
      </p:pic>
    </p:spTree>
    <p:extLst>
      <p:ext uri="{BB962C8B-B14F-4D97-AF65-F5344CB8AC3E}">
        <p14:creationId xmlns:p14="http://schemas.microsoft.com/office/powerpoint/2010/main" val="1141145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58765"/>
          </a:xfrm>
        </p:spPr>
        <p:txBody>
          <a:bodyPr>
            <a:normAutofit fontScale="90000"/>
          </a:bodyPr>
          <a:lstStyle/>
          <a:p>
            <a:br>
              <a:rPr lang="en-US" sz="3600" dirty="0"/>
            </a:br>
            <a:r>
              <a:rPr lang="en-US" sz="3600" dirty="0"/>
              <a:t>           </a:t>
            </a:r>
            <a:r>
              <a:rPr lang="en-US" sz="3600" b="1" dirty="0">
                <a:solidFill>
                  <a:srgbClr val="FF0000"/>
                </a:solidFill>
                <a:latin typeface="Times New Roman" panose="02020603050405020304" pitchFamily="18" charset="0"/>
                <a:cs typeface="Times New Roman" panose="02020603050405020304" pitchFamily="18" charset="0"/>
              </a:rPr>
              <a:t>learning Features Representation </a:t>
            </a:r>
            <a:r>
              <a:rPr lang="en-US" sz="3600" dirty="0">
                <a:latin typeface="Times New Roman" panose="02020603050405020304" pitchFamily="18" charset="0"/>
                <a:cs typeface="Times New Roman" panose="02020603050405020304" pitchFamily="18" charset="0"/>
              </a:rPr>
              <a:t>Neural Network Lecture)</a:t>
            </a:r>
            <a:endParaRPr lang="en-US" sz="3600" b="1"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68812" y="1212386"/>
            <a:ext cx="11647813" cy="3697239"/>
          </a:xfrm>
          <a:prstGeom prst="rect">
            <a:avLst/>
          </a:prstGeom>
        </p:spPr>
      </p:pic>
      <p:sp>
        <p:nvSpPr>
          <p:cNvPr id="6" name="Title 1"/>
          <p:cNvSpPr txBox="1">
            <a:spLocks/>
          </p:cNvSpPr>
          <p:nvPr/>
        </p:nvSpPr>
        <p:spPr>
          <a:xfrm>
            <a:off x="168812" y="5321446"/>
            <a:ext cx="12192000" cy="1234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200" dirty="0"/>
              <a:t>Can we learn a hierarchy of features directly from the data instead of hand engineering?</a:t>
            </a:r>
          </a:p>
          <a:p>
            <a:pPr marL="571500" indent="-571500">
              <a:buFont typeface="Arial" panose="020B0604020202020204" pitchFamily="34" charset="0"/>
              <a:buChar char="•"/>
            </a:pPr>
            <a:endParaRPr lang="en-US" sz="2200" dirty="0"/>
          </a:p>
          <a:p>
            <a:pPr marL="571500" indent="-571500">
              <a:buFont typeface="Arial" panose="020B0604020202020204" pitchFamily="34" charset="0"/>
              <a:buChar char="•"/>
            </a:pPr>
            <a:r>
              <a:rPr lang="en-US" sz="2200" dirty="0"/>
              <a:t>How Machine Learning deals with such types of images?</a:t>
            </a:r>
          </a:p>
        </p:txBody>
      </p:sp>
    </p:spTree>
    <p:extLst>
      <p:ext uri="{BB962C8B-B14F-4D97-AF65-F5344CB8AC3E}">
        <p14:creationId xmlns:p14="http://schemas.microsoft.com/office/powerpoint/2010/main" val="2790510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425" y="4937760"/>
            <a:ext cx="11822806" cy="1755140"/>
          </a:xfrm>
        </p:spPr>
        <p:txBody>
          <a:bodyPr>
            <a:normAutofit/>
          </a:bodyPr>
          <a:lstStyle/>
          <a:p>
            <a:r>
              <a:rPr lang="en-US" sz="2000" dirty="0">
                <a:solidFill>
                  <a:srgbClr val="FF0000"/>
                </a:solidFill>
                <a:latin typeface="Times New Roman" panose="02020603050405020304" pitchFamily="18" charset="0"/>
                <a:cs typeface="Times New Roman" panose="02020603050405020304" pitchFamily="18" charset="0"/>
              </a:rPr>
              <a:t>How to detect Features and Patterns in an image?</a:t>
            </a:r>
          </a:p>
          <a:p>
            <a:pPr lvl="1"/>
            <a:r>
              <a:rPr lang="en-US" sz="2000" dirty="0">
                <a:latin typeface="Times New Roman" panose="02020603050405020304" pitchFamily="18" charset="0"/>
                <a:cs typeface="Times New Roman" panose="02020603050405020304" pitchFamily="18" charset="0"/>
              </a:rPr>
              <a:t>Time consuming</a:t>
            </a:r>
          </a:p>
          <a:p>
            <a:pPr lvl="1"/>
            <a:r>
              <a:rPr lang="en-US" sz="2000" dirty="0">
                <a:latin typeface="Times New Roman" panose="02020603050405020304" pitchFamily="18" charset="0"/>
                <a:cs typeface="Times New Roman" panose="02020603050405020304" pitchFamily="18" charset="0"/>
              </a:rPr>
              <a:t>Hard to do</a:t>
            </a:r>
          </a:p>
          <a:p>
            <a:pPr lvl="1"/>
            <a:r>
              <a:rPr lang="en-US" sz="2000" dirty="0">
                <a:latin typeface="Times New Roman" panose="02020603050405020304" pitchFamily="18" charset="0"/>
                <a:cs typeface="Times New Roman" panose="02020603050405020304" pitchFamily="18" charset="0"/>
              </a:rPr>
              <a:t>Not scalable in practice</a:t>
            </a:r>
          </a:p>
        </p:txBody>
      </p:sp>
      <p:pic>
        <p:nvPicPr>
          <p:cNvPr id="4" name="Picture 3"/>
          <p:cNvPicPr>
            <a:picLocks noChangeAspect="1"/>
          </p:cNvPicPr>
          <p:nvPr/>
        </p:nvPicPr>
        <p:blipFill>
          <a:blip r:embed="rId2"/>
          <a:stretch>
            <a:fillRect/>
          </a:stretch>
        </p:blipFill>
        <p:spPr>
          <a:xfrm>
            <a:off x="0" y="557726"/>
            <a:ext cx="11647813" cy="3775123"/>
          </a:xfrm>
          <a:prstGeom prst="rect">
            <a:avLst/>
          </a:prstGeom>
        </p:spPr>
      </p:pic>
    </p:spTree>
    <p:extLst>
      <p:ext uri="{BB962C8B-B14F-4D97-AF65-F5344CB8AC3E}">
        <p14:creationId xmlns:p14="http://schemas.microsoft.com/office/powerpoint/2010/main" val="3606934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031" y="2797407"/>
            <a:ext cx="9028269" cy="3737377"/>
          </a:xfrm>
        </p:spPr>
        <p:txBody>
          <a:bodyPr>
            <a:noAutofit/>
          </a:bodyPr>
          <a:lstStyle/>
          <a:p>
            <a:r>
              <a:rPr lang="en-US" sz="2000" dirty="0">
                <a:latin typeface="Times New Roman" panose="02020603050405020304" pitchFamily="18" charset="0"/>
                <a:cs typeface="Times New Roman" panose="02020603050405020304" pitchFamily="18" charset="0"/>
              </a:rPr>
              <a:t>Key Idea of Deep Learning: </a:t>
            </a:r>
          </a:p>
          <a:p>
            <a:pPr lvl="1"/>
            <a:r>
              <a:rPr lang="en-US" sz="2000" dirty="0">
                <a:latin typeface="Times New Roman" panose="02020603050405020304" pitchFamily="18" charset="0"/>
                <a:cs typeface="Times New Roman" panose="02020603050405020304" pitchFamily="18" charset="0"/>
              </a:rPr>
              <a:t>No Human intervention</a:t>
            </a:r>
          </a:p>
          <a:p>
            <a:pPr lvl="1"/>
            <a:r>
              <a:rPr lang="en-US" sz="2000" dirty="0">
                <a:latin typeface="Times New Roman" panose="02020603050405020304" pitchFamily="18" charset="0"/>
                <a:cs typeface="Times New Roman" panose="02020603050405020304" pitchFamily="18" charset="0"/>
              </a:rPr>
              <a:t>Machine extract and uncover the core patterns in the data and then </a:t>
            </a:r>
          </a:p>
          <a:p>
            <a:pPr lvl="1"/>
            <a:r>
              <a:rPr lang="en-US" sz="2000" dirty="0">
                <a:latin typeface="Times New Roman" panose="02020603050405020304" pitchFamily="18" charset="0"/>
                <a:cs typeface="Times New Roman" panose="02020603050405020304" pitchFamily="18" charset="0"/>
              </a:rPr>
              <a:t>Decision/prediction on new data/sample</a:t>
            </a:r>
          </a:p>
          <a:p>
            <a:r>
              <a:rPr lang="en-US" sz="2000" dirty="0">
                <a:latin typeface="Times New Roman" panose="02020603050405020304" pitchFamily="18" charset="0"/>
                <a:cs typeface="Times New Roman" panose="02020603050405020304" pitchFamily="18" charset="0"/>
              </a:rPr>
              <a:t>Example of detecting faces in image using DLNN:</a:t>
            </a:r>
          </a:p>
          <a:p>
            <a:pPr lvl="1"/>
            <a:r>
              <a:rPr lang="en-US" sz="2000" dirty="0">
                <a:latin typeface="Times New Roman" panose="02020603050405020304" pitchFamily="18" charset="0"/>
                <a:cs typeface="Times New Roman" panose="02020603050405020304" pitchFamily="18" charset="0"/>
              </a:rPr>
              <a:t>detect edges</a:t>
            </a:r>
          </a:p>
          <a:p>
            <a:pPr lvl="1"/>
            <a:r>
              <a:rPr lang="en-US" sz="2000" dirty="0">
                <a:latin typeface="Times New Roman" panose="02020603050405020304" pitchFamily="18" charset="0"/>
                <a:cs typeface="Times New Roman" panose="02020603050405020304" pitchFamily="18" charset="0"/>
              </a:rPr>
              <a:t>Detect line and edges</a:t>
            </a:r>
          </a:p>
          <a:p>
            <a:pPr lvl="1"/>
            <a:r>
              <a:rPr lang="en-US" sz="2000" dirty="0">
                <a:latin typeface="Times New Roman" panose="02020603050405020304" pitchFamily="18" charset="0"/>
                <a:cs typeface="Times New Roman" panose="02020603050405020304" pitchFamily="18" charset="0"/>
              </a:rPr>
              <a:t>Combine to create composition of features (curves and corners) results in </a:t>
            </a:r>
          </a:p>
          <a:p>
            <a:pPr lvl="1"/>
            <a:r>
              <a:rPr lang="en-US" sz="2000" dirty="0">
                <a:latin typeface="Times New Roman" panose="02020603050405020304" pitchFamily="18" charset="0"/>
                <a:cs typeface="Times New Roman" panose="02020603050405020304" pitchFamily="18" charset="0"/>
              </a:rPr>
              <a:t>High level features (eyes, nose, eras etc.)</a:t>
            </a:r>
          </a:p>
          <a:p>
            <a:pPr lvl="1"/>
            <a:r>
              <a:rPr lang="en-US" sz="2000" dirty="0">
                <a:latin typeface="Times New Roman" panose="02020603050405020304" pitchFamily="18" charset="0"/>
                <a:cs typeface="Times New Roman" panose="02020603050405020304" pitchFamily="18" charset="0"/>
              </a:rPr>
              <a:t>Hierarchical learning of features</a:t>
            </a:r>
          </a:p>
          <a:p>
            <a:pPr lvl="1"/>
            <a:r>
              <a:rPr lang="en-US" sz="2000" dirty="0">
                <a:latin typeface="Times New Roman" panose="02020603050405020304" pitchFamily="18" charset="0"/>
                <a:cs typeface="Times New Roman" panose="02020603050405020304" pitchFamily="18" charset="0"/>
              </a:rPr>
              <a:t>Progression of information </a:t>
            </a:r>
          </a:p>
          <a:p>
            <a:pPr lvl="1"/>
            <a:r>
              <a:rPr lang="en-US" sz="2000" dirty="0">
                <a:latin typeface="Times New Roman" panose="02020603050405020304" pitchFamily="18" charset="0"/>
                <a:cs typeface="Times New Roman" panose="02020603050405020304" pitchFamily="18" charset="0"/>
              </a:rPr>
              <a:t>Face detected</a:t>
            </a:r>
          </a:p>
        </p:txBody>
      </p:sp>
      <p:pic>
        <p:nvPicPr>
          <p:cNvPr id="4" name="Picture 3"/>
          <p:cNvPicPr>
            <a:picLocks noChangeAspect="1"/>
          </p:cNvPicPr>
          <p:nvPr/>
        </p:nvPicPr>
        <p:blipFill>
          <a:blip r:embed="rId2"/>
          <a:stretch>
            <a:fillRect/>
          </a:stretch>
        </p:blipFill>
        <p:spPr>
          <a:xfrm>
            <a:off x="0" y="180304"/>
            <a:ext cx="11647813" cy="2653049"/>
          </a:xfrm>
          <a:prstGeom prst="rect">
            <a:avLst/>
          </a:prstGeom>
        </p:spPr>
      </p:pic>
      <p:sp>
        <p:nvSpPr>
          <p:cNvPr id="2" name="Rectangle 1"/>
          <p:cNvSpPr/>
          <p:nvPr/>
        </p:nvSpPr>
        <p:spPr>
          <a:xfrm>
            <a:off x="9514213" y="3136900"/>
            <a:ext cx="2133600" cy="311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rgbClr val="FF0000"/>
                </a:solidFill>
                <a:latin typeface="Times New Roman" panose="02020603050405020304" pitchFamily="18" charset="0"/>
                <a:cs typeface="Times New Roman" panose="02020603050405020304" pitchFamily="18" charset="0"/>
              </a:rPr>
              <a:t>Solution is :::</a:t>
            </a:r>
          </a:p>
          <a:p>
            <a:pPr algn="ctr"/>
            <a:endParaRPr lang="en-US" sz="2200" b="1" dirty="0">
              <a:solidFill>
                <a:srgbClr val="FF0000"/>
              </a:solidFill>
              <a:latin typeface="Times New Roman" panose="02020603050405020304" pitchFamily="18" charset="0"/>
              <a:cs typeface="Times New Roman" panose="02020603050405020304" pitchFamily="18" charset="0"/>
            </a:endParaRPr>
          </a:p>
          <a:p>
            <a:pPr algn="ctr"/>
            <a:r>
              <a:rPr lang="en-US" sz="2200" b="1" dirty="0">
                <a:solidFill>
                  <a:srgbClr val="FF0000"/>
                </a:solidFill>
                <a:latin typeface="Times New Roman" panose="02020603050405020304" pitchFamily="18" charset="0"/>
                <a:cs typeface="Times New Roman" panose="02020603050405020304" pitchFamily="18" charset="0"/>
              </a:rPr>
              <a:t> Deep learning Algorithms (Neural Network)</a:t>
            </a:r>
          </a:p>
          <a:p>
            <a:pPr algn="ctr"/>
            <a:endParaRPr lang="en-US" dirty="0"/>
          </a:p>
        </p:txBody>
      </p:sp>
    </p:spTree>
    <p:extLst>
      <p:ext uri="{BB962C8B-B14F-4D97-AF65-F5344CB8AC3E}">
        <p14:creationId xmlns:p14="http://schemas.microsoft.com/office/powerpoint/2010/main" val="1703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1000"/>
                                        <p:tgtEl>
                                          <p:spTgt spid="3">
                                            <p:txEl>
                                              <p:pRg st="9" end="9"/>
                                            </p:txEl>
                                          </p:spTgt>
                                        </p:tgtEl>
                                      </p:cBhvr>
                                    </p:animEffect>
                                    <p:anim calcmode="lin" valueType="num">
                                      <p:cBhvr>
                                        <p:cTn id="6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Effect transition="in" filter="fade">
                                      <p:cBhvr>
                                        <p:cTn id="64" dur="1000"/>
                                        <p:tgtEl>
                                          <p:spTgt spid="3">
                                            <p:txEl>
                                              <p:pRg st="10" end="10"/>
                                            </p:txEl>
                                          </p:spTgt>
                                        </p:tgtEl>
                                      </p:cBhvr>
                                    </p:animEffect>
                                    <p:anim calcmode="lin" valueType="num">
                                      <p:cBhvr>
                                        <p:cTn id="6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fade">
                                      <p:cBhvr>
                                        <p:cTn id="69" dur="1000"/>
                                        <p:tgtEl>
                                          <p:spTgt spid="3">
                                            <p:txEl>
                                              <p:pRg st="11" end="11"/>
                                            </p:txEl>
                                          </p:spTgt>
                                        </p:tgtEl>
                                      </p:cBhvr>
                                    </p:animEffect>
                                    <p:anim calcmode="lin" valueType="num">
                                      <p:cBhvr>
                                        <p:cTn id="7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762" y="1252026"/>
            <a:ext cx="11860237" cy="1505243"/>
          </a:xfrm>
        </p:spPr>
        <p:txBody>
          <a:bodyPr>
            <a:normAutofit/>
          </a:bodyPr>
          <a:lstStyle/>
          <a:p>
            <a:pPr marL="0" indent="0" algn="ctr">
              <a:buNone/>
            </a:pPr>
            <a:r>
              <a:rPr lang="en-US" sz="7200" dirty="0">
                <a:latin typeface="Times New Roman" panose="02020603050405020304" pitchFamily="18" charset="0"/>
                <a:cs typeface="Times New Roman" panose="02020603050405020304" pitchFamily="18" charset="0"/>
              </a:rPr>
              <a:t>Learning visual Features</a:t>
            </a:r>
          </a:p>
        </p:txBody>
      </p:sp>
      <p:sp>
        <p:nvSpPr>
          <p:cNvPr id="4" name="Content Placeholder 2"/>
          <p:cNvSpPr txBox="1">
            <a:spLocks/>
          </p:cNvSpPr>
          <p:nvPr/>
        </p:nvSpPr>
        <p:spPr>
          <a:xfrm>
            <a:off x="167425" y="3938951"/>
            <a:ext cx="11822806" cy="8721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rgbClr val="FF0000"/>
                </a:solidFill>
                <a:latin typeface="Times New Roman" panose="02020603050405020304" pitchFamily="18" charset="0"/>
                <a:cs typeface="Times New Roman" panose="02020603050405020304" pitchFamily="18" charset="0"/>
              </a:rPr>
              <a:t>How Neural network Extract hierarchical features in the image Domain? </a:t>
            </a:r>
            <a:r>
              <a:rPr lang="en-US" sz="3600" b="1" dirty="0">
                <a:latin typeface="Times New Roman" panose="02020603050405020304" pitchFamily="18" charset="0"/>
                <a:cs typeface="Times New Roman" panose="02020603050405020304" pitchFamily="18" charset="0"/>
              </a:rPr>
              <a:t>And Most Importantly</a:t>
            </a:r>
          </a:p>
        </p:txBody>
      </p:sp>
      <p:sp>
        <p:nvSpPr>
          <p:cNvPr id="5" name="Content Placeholder 2"/>
          <p:cNvSpPr txBox="1">
            <a:spLocks/>
          </p:cNvSpPr>
          <p:nvPr/>
        </p:nvSpPr>
        <p:spPr>
          <a:xfrm>
            <a:off x="165079" y="5596597"/>
            <a:ext cx="11822806" cy="111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600" b="1" dirty="0">
                <a:solidFill>
                  <a:srgbClr val="FF0000"/>
                </a:solidFill>
                <a:latin typeface="Times New Roman" panose="02020603050405020304" pitchFamily="18" charset="0"/>
                <a:cs typeface="Times New Roman" panose="02020603050405020304" pitchFamily="18" charset="0"/>
              </a:rPr>
              <a:t>How Neural network allows us to learn those visual features from visual Data if cleverly constructed!!!</a:t>
            </a:r>
            <a:endParaRPr lang="en-US"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76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Fully Connected Neural Network</a:t>
            </a:r>
          </a:p>
        </p:txBody>
      </p:sp>
      <p:pic>
        <p:nvPicPr>
          <p:cNvPr id="7" name="Picture 6"/>
          <p:cNvPicPr>
            <a:picLocks noChangeAspect="1"/>
          </p:cNvPicPr>
          <p:nvPr/>
        </p:nvPicPr>
        <p:blipFill>
          <a:blip r:embed="rId2"/>
          <a:stretch>
            <a:fillRect/>
          </a:stretch>
        </p:blipFill>
        <p:spPr>
          <a:xfrm>
            <a:off x="4802869" y="643466"/>
            <a:ext cx="6729593" cy="5568739"/>
          </a:xfrm>
          <a:prstGeom prst="rect">
            <a:avLst/>
          </a:prstGeom>
        </p:spPr>
      </p:pic>
    </p:spTree>
    <p:extLst>
      <p:ext uri="{BB962C8B-B14F-4D97-AF65-F5344CB8AC3E}">
        <p14:creationId xmlns:p14="http://schemas.microsoft.com/office/powerpoint/2010/main" val="122866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586478" y="1683756"/>
            <a:ext cx="3115265" cy="2396359"/>
          </a:xfrm>
        </p:spPr>
        <p:txBody>
          <a:bodyPr anchor="b">
            <a:normAutofit/>
          </a:bodyPr>
          <a:lstStyle/>
          <a:p>
            <a:pPr algn="r"/>
            <a:r>
              <a:rPr lang="en-US" sz="4000" b="1">
                <a:solidFill>
                  <a:srgbClr val="FFFFFF"/>
                </a:solidFill>
                <a:latin typeface="Times New Roman" panose="02020603050405020304" pitchFamily="18" charset="0"/>
                <a:cs typeface="Times New Roman" panose="02020603050405020304" pitchFamily="18" charset="0"/>
              </a:rPr>
              <a:t>Fully Connected Neural Network</a:t>
            </a:r>
          </a:p>
        </p:txBody>
      </p:sp>
      <p:sp>
        <p:nvSpPr>
          <p:cNvPr id="5" name="Content Placeholder 2"/>
          <p:cNvSpPr txBox="1">
            <a:spLocks/>
          </p:cNvSpPr>
          <p:nvPr/>
        </p:nvSpPr>
        <p:spPr>
          <a:xfrm>
            <a:off x="5005825" y="2391262"/>
            <a:ext cx="1749099" cy="80723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502920">
              <a:spcBef>
                <a:spcPts val="550"/>
              </a:spcBef>
              <a:buNone/>
            </a:pPr>
            <a:r>
              <a:rPr lang="en-US" sz="1000" b="1" kern="1200">
                <a:solidFill>
                  <a:schemeClr val="tx1"/>
                </a:solidFill>
                <a:latin typeface="Times New Roman" panose="02020603050405020304" pitchFamily="18" charset="0"/>
                <a:ea typeface="+mn-ea"/>
                <a:cs typeface="Times New Roman" panose="02020603050405020304" pitchFamily="18" charset="0"/>
              </a:rPr>
              <a:t>Input:</a:t>
            </a:r>
          </a:p>
          <a:p>
            <a:pPr marL="125730" indent="-125730" defTabSz="502920">
              <a:spcBef>
                <a:spcPts val="550"/>
              </a:spcBef>
            </a:pPr>
            <a:r>
              <a:rPr lang="en-US" sz="1000" kern="1200">
                <a:solidFill>
                  <a:schemeClr val="tx1"/>
                </a:solidFill>
                <a:latin typeface="Times New Roman" panose="02020603050405020304" pitchFamily="18" charset="0"/>
                <a:ea typeface="+mn-ea"/>
                <a:cs typeface="Times New Roman" panose="02020603050405020304" pitchFamily="18" charset="0"/>
              </a:rPr>
              <a:t>2-D Image</a:t>
            </a:r>
          </a:p>
          <a:p>
            <a:pPr marL="125730" indent="-125730" defTabSz="502920">
              <a:spcBef>
                <a:spcPts val="550"/>
              </a:spcBef>
            </a:pPr>
            <a:r>
              <a:rPr lang="en-US" sz="1000" kern="1200">
                <a:solidFill>
                  <a:schemeClr val="tx1"/>
                </a:solidFill>
                <a:latin typeface="Times New Roman" panose="02020603050405020304" pitchFamily="18" charset="0"/>
                <a:ea typeface="+mn-ea"/>
                <a:cs typeface="Times New Roman" panose="02020603050405020304" pitchFamily="18" charset="0"/>
              </a:rPr>
              <a:t>Collapsing into 1-D sequence of number </a:t>
            </a:r>
            <a:r>
              <a:rPr lang="en-US" sz="1000" b="1" kern="1200">
                <a:solidFill>
                  <a:schemeClr val="tx1"/>
                </a:solidFill>
                <a:latin typeface="Times New Roman" panose="02020603050405020304" pitchFamily="18" charset="0"/>
                <a:ea typeface="+mn-ea"/>
                <a:cs typeface="Times New Roman" panose="02020603050405020304" pitchFamily="18" charset="0"/>
              </a:rPr>
              <a:t>(Vector of pixel values)</a:t>
            </a:r>
            <a:endParaRPr lang="en-US" sz="1000" b="1">
              <a:latin typeface="Times New Roman" panose="02020603050405020304" pitchFamily="18" charset="0"/>
              <a:cs typeface="Times New Roman" panose="02020603050405020304" pitchFamily="18" charset="0"/>
            </a:endParaRPr>
          </a:p>
        </p:txBody>
      </p:sp>
      <p:pic>
        <p:nvPicPr>
          <p:cNvPr id="2" name="Picture 1" descr="A diagram of a algorithm&#10;&#10;Description automatically generated"/>
          <p:cNvPicPr>
            <a:picLocks noChangeAspect="1"/>
          </p:cNvPicPr>
          <p:nvPr/>
        </p:nvPicPr>
        <p:blipFill>
          <a:blip r:embed="rId2"/>
          <a:stretch>
            <a:fillRect/>
          </a:stretch>
        </p:blipFill>
        <p:spPr>
          <a:xfrm>
            <a:off x="7012126" y="1892009"/>
            <a:ext cx="1873438" cy="1761503"/>
          </a:xfrm>
          <a:prstGeom prst="rect">
            <a:avLst/>
          </a:prstGeom>
        </p:spPr>
      </p:pic>
      <p:sp>
        <p:nvSpPr>
          <p:cNvPr id="8" name="Content Placeholder 2"/>
          <p:cNvSpPr txBox="1">
            <a:spLocks/>
          </p:cNvSpPr>
          <p:nvPr/>
        </p:nvSpPr>
        <p:spPr>
          <a:xfrm>
            <a:off x="9245467" y="2195189"/>
            <a:ext cx="2326418" cy="10033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502920">
              <a:spcBef>
                <a:spcPts val="550"/>
              </a:spcBef>
              <a:buNone/>
            </a:pPr>
            <a:r>
              <a:rPr lang="en-US" sz="1000" b="1" kern="1200">
                <a:solidFill>
                  <a:schemeClr val="tx1"/>
                </a:solidFill>
                <a:latin typeface="Times New Roman" panose="02020603050405020304" pitchFamily="18" charset="0"/>
                <a:ea typeface="+mn-ea"/>
                <a:cs typeface="Times New Roman" panose="02020603050405020304" pitchFamily="18" charset="0"/>
              </a:rPr>
              <a:t>Fully Connected:</a:t>
            </a:r>
          </a:p>
          <a:p>
            <a:pPr marL="125730" indent="-125730" defTabSz="502920">
              <a:spcBef>
                <a:spcPts val="550"/>
              </a:spcBef>
            </a:pPr>
            <a:r>
              <a:rPr lang="en-US" sz="1000" kern="1200">
                <a:solidFill>
                  <a:schemeClr val="tx1"/>
                </a:solidFill>
                <a:latin typeface="Times New Roman" panose="02020603050405020304" pitchFamily="18" charset="0"/>
                <a:ea typeface="+mn-ea"/>
                <a:cs typeface="Times New Roman" panose="02020603050405020304" pitchFamily="18" charset="0"/>
              </a:rPr>
              <a:t>Connect Neuron in hidden layer to all neurons in input layer</a:t>
            </a:r>
          </a:p>
          <a:p>
            <a:pPr marL="125730" indent="-125730" defTabSz="502920">
              <a:spcBef>
                <a:spcPts val="550"/>
              </a:spcBef>
            </a:pPr>
            <a:r>
              <a:rPr lang="en-US" sz="1000" kern="1200">
                <a:solidFill>
                  <a:schemeClr val="tx1"/>
                </a:solidFill>
                <a:latin typeface="Times New Roman" panose="02020603050405020304" pitchFamily="18" charset="0"/>
                <a:ea typeface="+mn-ea"/>
                <a:cs typeface="Times New Roman" panose="02020603050405020304" pitchFamily="18" charset="0"/>
              </a:rPr>
              <a:t>No spatial Information (3-D or 4-D)</a:t>
            </a:r>
          </a:p>
          <a:p>
            <a:pPr marL="125730" indent="-125730" defTabSz="502920">
              <a:spcBef>
                <a:spcPts val="550"/>
              </a:spcBef>
            </a:pPr>
            <a:r>
              <a:rPr lang="en-US" sz="1000" kern="1200">
                <a:solidFill>
                  <a:schemeClr val="tx1"/>
                </a:solidFill>
                <a:latin typeface="Times New Roman" panose="02020603050405020304" pitchFamily="18" charset="0"/>
                <a:ea typeface="+mn-ea"/>
                <a:cs typeface="Times New Roman" panose="02020603050405020304" pitchFamily="18" charset="0"/>
              </a:rPr>
              <a:t>Large no. of parameters, as the system is fully connected</a:t>
            </a:r>
            <a:endParaRPr lang="en-US" sz="10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4905052" y="4717370"/>
            <a:ext cx="6616446" cy="345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502920">
              <a:spcBef>
                <a:spcPts val="550"/>
              </a:spcBef>
              <a:buNone/>
            </a:pPr>
            <a:r>
              <a:rPr lang="en-US" sz="1540" b="1" kern="1200">
                <a:solidFill>
                  <a:schemeClr val="tx1"/>
                </a:solidFill>
                <a:latin typeface="Times New Roman" panose="02020603050405020304" pitchFamily="18" charset="0"/>
                <a:ea typeface="+mn-ea"/>
                <a:cs typeface="Times New Roman" panose="02020603050405020304" pitchFamily="18" charset="0"/>
              </a:rPr>
              <a:t>Fully connected NN can’t process 2-D Matrix</a:t>
            </a:r>
            <a:endParaRPr lang="en-US" b="1">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4955911" y="4025148"/>
            <a:ext cx="6514728" cy="32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502920">
              <a:spcBef>
                <a:spcPts val="550"/>
              </a:spcBef>
              <a:buNone/>
            </a:pPr>
            <a:r>
              <a:rPr lang="en-US" sz="1100" kern="1200">
                <a:solidFill>
                  <a:schemeClr val="tx1"/>
                </a:solidFill>
                <a:latin typeface="Times New Roman" panose="02020603050405020304" pitchFamily="18" charset="0"/>
                <a:ea typeface="+mn-ea"/>
                <a:cs typeface="Times New Roman" panose="02020603050405020304" pitchFamily="18" charset="0"/>
              </a:rPr>
              <a:t>Remember that our image is just 2-D array</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077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16" presetClass="entr" presetSubtype="21"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587829"/>
          </a:xfrm>
        </p:spPr>
        <p:txBody>
          <a:bodyPr>
            <a:normAutofit/>
          </a:bodyPr>
          <a:lstStyle/>
          <a:p>
            <a:pPr algn="ctr"/>
            <a:r>
              <a:rPr lang="en-US" sz="3600" b="1" dirty="0">
                <a:latin typeface="Times New Roman" panose="02020603050405020304" pitchFamily="18" charset="0"/>
                <a:cs typeface="Times New Roman" panose="02020603050405020304" pitchFamily="18" charset="0"/>
              </a:rPr>
              <a:t>Fully Connected Neural Network</a:t>
            </a:r>
            <a:endParaRPr lang="en-US" sz="36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0" y="822960"/>
            <a:ext cx="5646241" cy="3844426"/>
          </a:xfrm>
          <a:prstGeom prst="rect">
            <a:avLst/>
          </a:prstGeom>
        </p:spPr>
      </p:pic>
      <p:sp>
        <p:nvSpPr>
          <p:cNvPr id="7" name="Content Placeholder 2"/>
          <p:cNvSpPr txBox="1">
            <a:spLocks/>
          </p:cNvSpPr>
          <p:nvPr/>
        </p:nvSpPr>
        <p:spPr>
          <a:xfrm>
            <a:off x="-40046" y="4781799"/>
            <a:ext cx="12007403" cy="6735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Times New Roman" panose="02020603050405020304" pitchFamily="18" charset="0"/>
                <a:cs typeface="Times New Roman" panose="02020603050405020304" pitchFamily="18" charset="0"/>
              </a:rPr>
              <a:t>How can we use </a:t>
            </a:r>
            <a:r>
              <a:rPr lang="en-US" b="1" dirty="0">
                <a:solidFill>
                  <a:srgbClr val="FF0000"/>
                </a:solidFill>
                <a:latin typeface="Times New Roman" panose="02020603050405020304" pitchFamily="18" charset="0"/>
                <a:cs typeface="Times New Roman" panose="02020603050405020304" pitchFamily="18" charset="0"/>
              </a:rPr>
              <a:t>spatial structure in the input </a:t>
            </a:r>
            <a:r>
              <a:rPr lang="en-US" dirty="0">
                <a:latin typeface="Times New Roman" panose="02020603050405020304" pitchFamily="18" charset="0"/>
                <a:cs typeface="Times New Roman" panose="02020603050405020304" pitchFamily="18" charset="0"/>
              </a:rPr>
              <a:t>to inform the architecture of the network?</a:t>
            </a:r>
          </a:p>
        </p:txBody>
      </p:sp>
    </p:spTree>
    <p:extLst>
      <p:ext uri="{BB962C8B-B14F-4D97-AF65-F5344CB8AC3E}">
        <p14:creationId xmlns:p14="http://schemas.microsoft.com/office/powerpoint/2010/main" val="192847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586478" y="1683756"/>
            <a:ext cx="3115265" cy="2396359"/>
          </a:xfrm>
        </p:spPr>
        <p:txBody>
          <a:bodyPr anchor="b">
            <a:normAutofit/>
          </a:bodyPr>
          <a:lstStyle/>
          <a:p>
            <a:pPr algn="r"/>
            <a:r>
              <a:rPr lang="en-US" sz="4000" b="1">
                <a:solidFill>
                  <a:srgbClr val="FFFFFF"/>
                </a:solidFill>
                <a:latin typeface="Times New Roman" panose="02020603050405020304" pitchFamily="18" charset="0"/>
                <a:cs typeface="Times New Roman" panose="02020603050405020304" pitchFamily="18" charset="0"/>
              </a:rPr>
              <a:t>Using Spatial Structure</a:t>
            </a:r>
          </a:p>
        </p:txBody>
      </p:sp>
      <p:pic>
        <p:nvPicPr>
          <p:cNvPr id="2" name="Picture 1"/>
          <p:cNvPicPr>
            <a:picLocks noChangeAspect="1"/>
          </p:cNvPicPr>
          <p:nvPr/>
        </p:nvPicPr>
        <p:blipFill>
          <a:blip r:embed="rId2"/>
          <a:stretch>
            <a:fillRect/>
          </a:stretch>
        </p:blipFill>
        <p:spPr>
          <a:xfrm>
            <a:off x="7297126" y="2346565"/>
            <a:ext cx="1852806" cy="1757068"/>
          </a:xfrm>
          <a:prstGeom prst="rect">
            <a:avLst/>
          </a:prstGeom>
        </p:spPr>
      </p:pic>
      <p:sp>
        <p:nvSpPr>
          <p:cNvPr id="8" name="Content Placeholder 2"/>
          <p:cNvSpPr txBox="1">
            <a:spLocks/>
          </p:cNvSpPr>
          <p:nvPr/>
        </p:nvSpPr>
        <p:spPr>
          <a:xfrm>
            <a:off x="4905052" y="2306815"/>
            <a:ext cx="1876756" cy="8661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539496">
              <a:spcBef>
                <a:spcPts val="590"/>
              </a:spcBef>
              <a:buNone/>
            </a:pPr>
            <a:r>
              <a:rPr lang="en-US" sz="1000" b="1" kern="1200">
                <a:solidFill>
                  <a:schemeClr val="tx1"/>
                </a:solidFill>
                <a:latin typeface="Times New Roman" panose="02020603050405020304" pitchFamily="18" charset="0"/>
                <a:ea typeface="+mn-ea"/>
                <a:cs typeface="Times New Roman" panose="02020603050405020304" pitchFamily="18" charset="0"/>
              </a:rPr>
              <a:t>Input:</a:t>
            </a:r>
          </a:p>
          <a:p>
            <a:pPr marL="134874" indent="-134874" defTabSz="539496">
              <a:spcBef>
                <a:spcPts val="590"/>
              </a:spcBef>
            </a:pPr>
            <a:r>
              <a:rPr lang="en-US" sz="1000" kern="1200">
                <a:solidFill>
                  <a:schemeClr val="tx1"/>
                </a:solidFill>
                <a:latin typeface="Times New Roman" panose="02020603050405020304" pitchFamily="18" charset="0"/>
                <a:ea typeface="+mn-ea"/>
                <a:cs typeface="Times New Roman" panose="02020603050405020304" pitchFamily="18" charset="0"/>
              </a:rPr>
              <a:t>2-D Image</a:t>
            </a:r>
          </a:p>
          <a:p>
            <a:pPr marL="134874" indent="-134874" defTabSz="539496">
              <a:spcBef>
                <a:spcPts val="590"/>
              </a:spcBef>
            </a:pPr>
            <a:r>
              <a:rPr lang="en-US" sz="1000" kern="1200">
                <a:solidFill>
                  <a:schemeClr val="tx1"/>
                </a:solidFill>
                <a:latin typeface="Times New Roman" panose="02020603050405020304" pitchFamily="18" charset="0"/>
                <a:ea typeface="+mn-ea"/>
                <a:cs typeface="Times New Roman" panose="02020603050405020304" pitchFamily="18" charset="0"/>
              </a:rPr>
              <a:t>Collapsing into 1-D sequence of number </a:t>
            </a:r>
            <a:r>
              <a:rPr lang="en-US" sz="1000" b="1" kern="1200">
                <a:solidFill>
                  <a:schemeClr val="tx1"/>
                </a:solidFill>
                <a:latin typeface="Times New Roman" panose="02020603050405020304" pitchFamily="18" charset="0"/>
                <a:ea typeface="+mn-ea"/>
                <a:cs typeface="Times New Roman" panose="02020603050405020304" pitchFamily="18" charset="0"/>
              </a:rPr>
              <a:t>(Vector of pixel values)</a:t>
            </a:r>
            <a:endParaRPr lang="en-US" sz="1000" b="1">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241455" y="3863051"/>
            <a:ext cx="2330430" cy="78493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4874" indent="-134874" defTabSz="539496">
              <a:spcBef>
                <a:spcPts val="590"/>
              </a:spcBef>
            </a:pPr>
            <a:r>
              <a:rPr lang="en-US" sz="1400" b="1" kern="1200">
                <a:solidFill>
                  <a:schemeClr val="tx1"/>
                </a:solidFill>
                <a:latin typeface="Times New Roman" panose="02020603050405020304" pitchFamily="18" charset="0"/>
                <a:ea typeface="+mn-ea"/>
                <a:cs typeface="Times New Roman" panose="02020603050405020304" pitchFamily="18" charset="0"/>
              </a:rPr>
              <a:t>Idea</a:t>
            </a:r>
            <a:r>
              <a:rPr lang="en-US" sz="1400" kern="1200">
                <a:solidFill>
                  <a:schemeClr val="tx1"/>
                </a:solidFill>
                <a:latin typeface="Times New Roman" panose="02020603050405020304" pitchFamily="18" charset="0"/>
                <a:ea typeface="+mn-ea"/>
                <a:cs typeface="Times New Roman" panose="02020603050405020304" pitchFamily="18" charset="0"/>
              </a:rPr>
              <a:t>: connect patches of input to neuron in hidden layer</a:t>
            </a:r>
          </a:p>
          <a:p>
            <a:pPr marL="134874" indent="-134874" defTabSz="539496">
              <a:spcBef>
                <a:spcPts val="590"/>
              </a:spcBef>
            </a:pPr>
            <a:r>
              <a:rPr lang="en-US" sz="1400" kern="1200">
                <a:solidFill>
                  <a:schemeClr val="tx1"/>
                </a:solidFill>
                <a:latin typeface="Times New Roman" panose="02020603050405020304" pitchFamily="18" charset="0"/>
                <a:ea typeface="+mn-ea"/>
                <a:cs typeface="Times New Roman" panose="02020603050405020304" pitchFamily="18" charset="0"/>
              </a:rPr>
              <a:t>Neuron connected to region of input, only sees the values</a:t>
            </a:r>
          </a:p>
          <a:p>
            <a:pPr marL="134874" indent="-134874" defTabSz="539496">
              <a:spcBef>
                <a:spcPts val="590"/>
              </a:spcBef>
            </a:pPr>
            <a:endParaRPr lang="en-US" sz="1400" kern="1200">
              <a:solidFill>
                <a:schemeClr val="tx1"/>
              </a:solidFill>
              <a:latin typeface="Times New Roman" panose="02020603050405020304" pitchFamily="18" charset="0"/>
              <a:ea typeface="+mn-ea"/>
              <a:cs typeface="Times New Roman" panose="02020603050405020304" pitchFamily="18" charset="0"/>
            </a:endParaRPr>
          </a:p>
          <a:p>
            <a:endParaRPr lang="en-US" sz="140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918776" y="2792349"/>
            <a:ext cx="2415969" cy="1013693"/>
          </a:xfrm>
          <a:prstGeom prst="rect">
            <a:avLst/>
          </a:prstGeom>
        </p:spPr>
      </p:pic>
    </p:spTree>
    <p:extLst>
      <p:ext uri="{BB962C8B-B14F-4D97-AF65-F5344CB8AC3E}">
        <p14:creationId xmlns:p14="http://schemas.microsoft.com/office/powerpoint/2010/main" val="337373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4138" y="940526"/>
            <a:ext cx="11050168" cy="5793057"/>
          </a:xfrm>
          <a:prstGeom prst="rect">
            <a:avLst/>
          </a:prstGeom>
        </p:spPr>
      </p:pic>
      <p:sp>
        <p:nvSpPr>
          <p:cNvPr id="5" name="Title 1"/>
          <p:cNvSpPr>
            <a:spLocks noGrp="1"/>
          </p:cNvSpPr>
          <p:nvPr>
            <p:ph type="title"/>
          </p:nvPr>
        </p:nvSpPr>
        <p:spPr>
          <a:xfrm>
            <a:off x="0" y="156118"/>
            <a:ext cx="12096206" cy="601526"/>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Vision is much more than understanding what is where</a:t>
            </a:r>
          </a:p>
        </p:txBody>
      </p:sp>
    </p:spTree>
    <p:extLst>
      <p:ext uri="{BB962C8B-B14F-4D97-AF65-F5344CB8AC3E}">
        <p14:creationId xmlns:p14="http://schemas.microsoft.com/office/powerpoint/2010/main" val="2643045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858765"/>
          </a:xfrm>
        </p:spPr>
        <p:txBody>
          <a:bodyPr>
            <a:normAutofit/>
          </a:bodyPr>
          <a:lstStyle/>
          <a:p>
            <a:pPr algn="ctr"/>
            <a:r>
              <a:rPr lang="en-US" sz="3600" b="1" dirty="0">
                <a:latin typeface="Times New Roman" panose="02020603050405020304" pitchFamily="18" charset="0"/>
                <a:cs typeface="Times New Roman" panose="02020603050405020304" pitchFamily="18" charset="0"/>
              </a:rPr>
              <a:t>Using Spatial Structure</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0" y="4062547"/>
            <a:ext cx="12007403" cy="744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Connect patch in input layer to a single neuron in subsequent layer by using a sliding window to define connections, and thus preserving very rich spatial information.</a:t>
            </a:r>
          </a:p>
          <a:p>
            <a:pPr marL="0" indent="0" algn="ctr">
              <a:buNone/>
            </a:pPr>
            <a:endParaRPr lang="en-US" sz="18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36788" y="1136465"/>
            <a:ext cx="4991911" cy="2887027"/>
          </a:xfrm>
          <a:prstGeom prst="rect">
            <a:avLst/>
          </a:prstGeom>
        </p:spPr>
      </p:pic>
      <p:pic>
        <p:nvPicPr>
          <p:cNvPr id="5" name="Picture 4"/>
          <p:cNvPicPr>
            <a:picLocks noChangeAspect="1"/>
          </p:cNvPicPr>
          <p:nvPr/>
        </p:nvPicPr>
        <p:blipFill>
          <a:blip r:embed="rId3"/>
          <a:stretch>
            <a:fillRect/>
          </a:stretch>
        </p:blipFill>
        <p:spPr>
          <a:xfrm>
            <a:off x="5588809" y="1136465"/>
            <a:ext cx="4807339" cy="2691288"/>
          </a:xfrm>
          <a:prstGeom prst="rect">
            <a:avLst/>
          </a:prstGeom>
        </p:spPr>
      </p:pic>
      <p:sp>
        <p:nvSpPr>
          <p:cNvPr id="10" name="Content Placeholder 2"/>
          <p:cNvSpPr txBox="1">
            <a:spLocks/>
          </p:cNvSpPr>
          <p:nvPr/>
        </p:nvSpPr>
        <p:spPr>
          <a:xfrm>
            <a:off x="152400" y="6034207"/>
            <a:ext cx="12007403" cy="617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latin typeface="Times New Roman" panose="02020603050405020304" pitchFamily="18" charset="0"/>
                <a:cs typeface="Times New Roman" panose="02020603050405020304" pitchFamily="18" charset="0"/>
              </a:rPr>
              <a:t>How we can weight the patch to detect particular patch?</a:t>
            </a:r>
          </a:p>
          <a:p>
            <a:pPr marL="0" indent="0" algn="ctr">
              <a:buNone/>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21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b="1" kern="1200">
                <a:solidFill>
                  <a:srgbClr val="FFFFFF"/>
                </a:solidFill>
                <a:latin typeface="+mj-lt"/>
                <a:ea typeface="+mj-ea"/>
                <a:cs typeface="+mj-cs"/>
              </a:rPr>
              <a:t>Applying Filters to Extract Features</a:t>
            </a:r>
          </a:p>
        </p:txBody>
      </p:sp>
      <p:graphicFrame>
        <p:nvGraphicFramePr>
          <p:cNvPr id="9" name="Content Placeholder 2">
            <a:extLst>
              <a:ext uri="{FF2B5EF4-FFF2-40B4-BE49-F238E27FC236}">
                <a16:creationId xmlns:a16="http://schemas.microsoft.com/office/drawing/2014/main" id="{B264D249-A32F-F704-5EA8-CA7D7330B139}"/>
              </a:ext>
            </a:extLst>
          </p:cNvPr>
          <p:cNvGraphicFramePr/>
          <p:nvPr>
            <p:extLst>
              <p:ext uri="{D42A27DB-BD31-4B8C-83A1-F6EECF244321}">
                <p14:modId xmlns:p14="http://schemas.microsoft.com/office/powerpoint/2010/main" val="384207384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2398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title"/>
          </p:nvPr>
        </p:nvSpPr>
        <p:spPr>
          <a:xfrm>
            <a:off x="1371597" y="348865"/>
            <a:ext cx="10044023" cy="877729"/>
          </a:xfrm>
        </p:spPr>
        <p:txBody>
          <a:bodyPr anchor="ctr">
            <a:normAutofit/>
          </a:bodyPr>
          <a:lstStyle/>
          <a:p>
            <a:r>
              <a:rPr lang="en-US" sz="3400" b="1">
                <a:solidFill>
                  <a:srgbClr val="FFFFFF"/>
                </a:solidFill>
                <a:latin typeface="Times New Roman" panose="02020603050405020304" pitchFamily="18" charset="0"/>
                <a:cs typeface="Times New Roman" panose="02020603050405020304" pitchFamily="18" charset="0"/>
              </a:rPr>
              <a:t>Features Extraction with Convolution: An Example</a:t>
            </a:r>
          </a:p>
        </p:txBody>
      </p:sp>
      <p:pic>
        <p:nvPicPr>
          <p:cNvPr id="2" name="Picture 1"/>
          <p:cNvPicPr>
            <a:picLocks noChangeAspect="1"/>
          </p:cNvPicPr>
          <p:nvPr/>
        </p:nvPicPr>
        <p:blipFill>
          <a:blip r:embed="rId2"/>
          <a:stretch>
            <a:fillRect/>
          </a:stretch>
        </p:blipFill>
        <p:spPr>
          <a:xfrm>
            <a:off x="644056" y="2887223"/>
            <a:ext cx="4288327" cy="2348076"/>
          </a:xfrm>
          <a:prstGeom prst="rect">
            <a:avLst/>
          </a:prstGeom>
        </p:spPr>
      </p:pic>
      <p:sp>
        <p:nvSpPr>
          <p:cNvPr id="8" name="Content Placeholder 2"/>
          <p:cNvSpPr txBox="1">
            <a:spLocks/>
          </p:cNvSpPr>
          <p:nvPr/>
        </p:nvSpPr>
        <p:spPr>
          <a:xfrm>
            <a:off x="5201288" y="2887223"/>
            <a:ext cx="6370597" cy="2184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2598" indent="-212598" defTabSz="850392">
              <a:spcBef>
                <a:spcPts val="930"/>
              </a:spcBef>
            </a:pPr>
            <a:r>
              <a:rPr lang="en-US" sz="1674" b="1" kern="1200">
                <a:solidFill>
                  <a:schemeClr val="tx1"/>
                </a:solidFill>
                <a:latin typeface="Times New Roman" panose="02020603050405020304" pitchFamily="18" charset="0"/>
                <a:ea typeface="+mn-ea"/>
                <a:cs typeface="Times New Roman" panose="02020603050405020304" pitchFamily="18" charset="0"/>
              </a:rPr>
              <a:t>Filter of size 4*4= 16 different weights</a:t>
            </a:r>
          </a:p>
          <a:p>
            <a:pPr marL="0" indent="0" defTabSz="850392">
              <a:spcBef>
                <a:spcPts val="930"/>
              </a:spcBef>
              <a:buNone/>
            </a:pPr>
            <a:endParaRPr lang="en-US" sz="1674" b="1" kern="1200">
              <a:solidFill>
                <a:schemeClr val="tx1"/>
              </a:solidFill>
              <a:latin typeface="Times New Roman" panose="02020603050405020304" pitchFamily="18" charset="0"/>
              <a:ea typeface="+mn-ea"/>
              <a:cs typeface="Times New Roman" panose="02020603050405020304" pitchFamily="18" charset="0"/>
            </a:endParaRPr>
          </a:p>
          <a:p>
            <a:pPr marL="212598" indent="-212598" defTabSz="850392">
              <a:spcBef>
                <a:spcPts val="930"/>
              </a:spcBef>
            </a:pPr>
            <a:r>
              <a:rPr lang="en-US" sz="1674" b="1" kern="1200">
                <a:solidFill>
                  <a:schemeClr val="tx1"/>
                </a:solidFill>
                <a:latin typeface="Times New Roman" panose="02020603050405020304" pitchFamily="18" charset="0"/>
                <a:ea typeface="+mn-ea"/>
                <a:cs typeface="Times New Roman" panose="02020603050405020304" pitchFamily="18" charset="0"/>
              </a:rPr>
              <a:t>Apply this same filter to 4*4 patches in input and use the result of that operation to update the state of the neuron in the next layer</a:t>
            </a:r>
          </a:p>
          <a:p>
            <a:pPr marL="0" indent="0" defTabSz="850392">
              <a:spcBef>
                <a:spcPts val="930"/>
              </a:spcBef>
              <a:buNone/>
            </a:pPr>
            <a:endParaRPr lang="en-US" sz="1674" b="1" kern="1200">
              <a:solidFill>
                <a:schemeClr val="tx1"/>
              </a:solidFill>
              <a:latin typeface="Times New Roman" panose="02020603050405020304" pitchFamily="18" charset="0"/>
              <a:ea typeface="+mn-ea"/>
              <a:cs typeface="Times New Roman" panose="02020603050405020304" pitchFamily="18" charset="0"/>
            </a:endParaRPr>
          </a:p>
          <a:p>
            <a:pPr marL="212598" indent="-212598" defTabSz="850392">
              <a:spcBef>
                <a:spcPts val="930"/>
              </a:spcBef>
            </a:pPr>
            <a:r>
              <a:rPr lang="en-US" sz="1674" b="1" kern="1200">
                <a:solidFill>
                  <a:schemeClr val="tx1"/>
                </a:solidFill>
                <a:latin typeface="Times New Roman" panose="02020603050405020304" pitchFamily="18" charset="0"/>
                <a:ea typeface="+mn-ea"/>
                <a:cs typeface="Times New Roman" panose="02020603050405020304" pitchFamily="18" charset="0"/>
              </a:rPr>
              <a:t>Shift by 2 pixel for next patch to define the next neuron in the adjacent location in the future layer</a:t>
            </a:r>
          </a:p>
          <a:p>
            <a:pPr marL="212598" indent="-212598" defTabSz="850392">
              <a:spcBef>
                <a:spcPts val="930"/>
              </a:spcBef>
            </a:pPr>
            <a:endParaRPr lang="en-US" sz="1674" b="1" kern="1200">
              <a:solidFill>
                <a:schemeClr val="tx1"/>
              </a:solidFill>
              <a:latin typeface="Times New Roman" panose="02020603050405020304" pitchFamily="18" charset="0"/>
              <a:ea typeface="+mn-ea"/>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
        <p:nvSpPr>
          <p:cNvPr id="10" name="Content Placeholder 2"/>
          <p:cNvSpPr txBox="1">
            <a:spLocks/>
          </p:cNvSpPr>
          <p:nvPr/>
        </p:nvSpPr>
        <p:spPr>
          <a:xfrm>
            <a:off x="5290922" y="5240678"/>
            <a:ext cx="5752911" cy="29006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50392">
              <a:spcBef>
                <a:spcPts val="930"/>
              </a:spcBef>
              <a:buNone/>
            </a:pPr>
            <a:r>
              <a:rPr lang="en-US" sz="1700" b="1" kern="1200">
                <a:solidFill>
                  <a:srgbClr val="FF0000"/>
                </a:solidFill>
                <a:latin typeface="Times New Roman" panose="02020603050405020304" pitchFamily="18" charset="0"/>
                <a:ea typeface="+mn-ea"/>
                <a:cs typeface="Times New Roman" panose="02020603050405020304" pitchFamily="18" charset="0"/>
              </a:rPr>
              <a:t>Concept of Convolution at high level</a:t>
            </a:r>
          </a:p>
          <a:p>
            <a:pPr marL="0" indent="0" algn="ctr">
              <a:buNone/>
            </a:pPr>
            <a:endParaRPr lang="en-US" sz="17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107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13498" y="869903"/>
            <a:ext cx="11121302" cy="2057830"/>
          </a:xfrm>
        </p:spPr>
        <p:txBody>
          <a:bodyPr>
            <a:normAutofit/>
          </a:bodyPr>
          <a:lstStyle/>
          <a:p>
            <a:pPr marL="0" indent="0" algn="ctr" defTabSz="850392">
              <a:spcBef>
                <a:spcPts val="930"/>
              </a:spcBef>
              <a:buNone/>
            </a:pPr>
            <a:r>
              <a:rPr lang="en-US" sz="6696" kern="1200">
                <a:solidFill>
                  <a:schemeClr val="tx1"/>
                </a:solidFill>
                <a:latin typeface="Times New Roman" panose="02020603050405020304" pitchFamily="18" charset="0"/>
                <a:ea typeface="+mn-ea"/>
                <a:cs typeface="Times New Roman" panose="02020603050405020304" pitchFamily="18" charset="0"/>
              </a:rPr>
              <a:t>Feature Extraction and Convolution: A Case Study</a:t>
            </a:r>
            <a:endParaRPr lang="en-US" sz="720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457200" y="4943792"/>
            <a:ext cx="11086203" cy="1044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50392">
              <a:spcBef>
                <a:spcPts val="930"/>
              </a:spcBef>
              <a:buNone/>
            </a:pPr>
            <a:r>
              <a:rPr lang="en-US" sz="2790" b="1" kern="1200">
                <a:solidFill>
                  <a:srgbClr val="FF0000"/>
                </a:solidFill>
                <a:latin typeface="Times New Roman" panose="02020603050405020304" pitchFamily="18" charset="0"/>
                <a:ea typeface="+mn-ea"/>
                <a:cs typeface="Times New Roman" panose="02020603050405020304" pitchFamily="18" charset="0"/>
              </a:rPr>
              <a:t>How convolution allows us to learn these features/patterns in the data which is our ultimate goal</a:t>
            </a:r>
            <a:endParaRPr lang="en-US" sz="3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6972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858765"/>
          </a:xfrm>
        </p:spPr>
        <p:txBody>
          <a:bodyPr>
            <a:noAutofit/>
          </a:bodyPr>
          <a:lstStyle/>
          <a:p>
            <a:r>
              <a:rPr lang="en-US" sz="2400" b="1" dirty="0">
                <a:latin typeface="Times New Roman" panose="02020603050405020304" pitchFamily="18" charset="0"/>
                <a:cs typeface="Times New Roman" panose="02020603050405020304" pitchFamily="18" charset="0"/>
              </a:rPr>
              <a:t>Designing a Convolutional Algorithm to Detect or Classify X as X in a Black &amp; White Image</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93090" y="1179681"/>
            <a:ext cx="2455430" cy="2418644"/>
          </a:xfrm>
          <a:prstGeom prst="rect">
            <a:avLst/>
          </a:prstGeom>
        </p:spPr>
      </p:pic>
      <p:pic>
        <p:nvPicPr>
          <p:cNvPr id="4" name="Picture 3"/>
          <p:cNvPicPr>
            <a:picLocks noChangeAspect="1"/>
          </p:cNvPicPr>
          <p:nvPr/>
        </p:nvPicPr>
        <p:blipFill>
          <a:blip r:embed="rId3"/>
          <a:stretch>
            <a:fillRect/>
          </a:stretch>
        </p:blipFill>
        <p:spPr>
          <a:xfrm>
            <a:off x="3492504" y="1601991"/>
            <a:ext cx="774420" cy="1574024"/>
          </a:xfrm>
          <a:prstGeom prst="rect">
            <a:avLst/>
          </a:prstGeom>
        </p:spPr>
      </p:pic>
      <p:pic>
        <p:nvPicPr>
          <p:cNvPr id="5" name="Picture 4"/>
          <p:cNvPicPr>
            <a:picLocks noChangeAspect="1"/>
          </p:cNvPicPr>
          <p:nvPr/>
        </p:nvPicPr>
        <p:blipFill>
          <a:blip r:embed="rId4"/>
          <a:stretch>
            <a:fillRect/>
          </a:stretch>
        </p:blipFill>
        <p:spPr>
          <a:xfrm>
            <a:off x="5042264" y="1156299"/>
            <a:ext cx="2522828" cy="2447800"/>
          </a:xfrm>
          <a:prstGeom prst="rect">
            <a:avLst/>
          </a:prstGeom>
        </p:spPr>
      </p:pic>
      <p:pic>
        <p:nvPicPr>
          <p:cNvPr id="9" name="Picture 8"/>
          <p:cNvPicPr>
            <a:picLocks noChangeAspect="1"/>
          </p:cNvPicPr>
          <p:nvPr/>
        </p:nvPicPr>
        <p:blipFill>
          <a:blip r:embed="rId5"/>
          <a:stretch>
            <a:fillRect/>
          </a:stretch>
        </p:blipFill>
        <p:spPr>
          <a:xfrm>
            <a:off x="138478" y="5807930"/>
            <a:ext cx="11616406" cy="759656"/>
          </a:xfrm>
          <a:prstGeom prst="rect">
            <a:avLst/>
          </a:prstGeom>
        </p:spPr>
      </p:pic>
      <p:sp>
        <p:nvSpPr>
          <p:cNvPr id="7" name="Content Placeholder 2"/>
          <p:cNvSpPr txBox="1">
            <a:spLocks/>
          </p:cNvSpPr>
          <p:nvPr/>
        </p:nvSpPr>
        <p:spPr>
          <a:xfrm>
            <a:off x="7849481" y="1156299"/>
            <a:ext cx="4116095" cy="45789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No Grayscale image, black and white (1-white and -1 for black)</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
        <p:nvSpPr>
          <p:cNvPr id="8" name="Content Placeholder 2"/>
          <p:cNvSpPr txBox="1">
            <a:spLocks/>
          </p:cNvSpPr>
          <p:nvPr/>
        </p:nvSpPr>
        <p:spPr>
          <a:xfrm>
            <a:off x="7962692" y="1765901"/>
            <a:ext cx="4116095" cy="5723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Detect x in both of these images slightly rotated</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
        <p:nvSpPr>
          <p:cNvPr id="10" name="Content Placeholder 2"/>
          <p:cNvSpPr txBox="1">
            <a:spLocks/>
          </p:cNvSpPr>
          <p:nvPr/>
        </p:nvSpPr>
        <p:spPr>
          <a:xfrm>
            <a:off x="2328247" y="4413160"/>
            <a:ext cx="7939159" cy="5723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Cleverly we have to detect those feature that define an X: So let see how to use Convolution to do that </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257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858765"/>
          </a:xfrm>
        </p:spPr>
        <p:txBody>
          <a:bodyPr>
            <a:noAutofit/>
          </a:bodyPr>
          <a:lstStyle/>
          <a:p>
            <a:pPr algn="ctr"/>
            <a:r>
              <a:rPr lang="en-US" sz="2400" b="1" dirty="0">
                <a:latin typeface="Times New Roman" panose="02020603050405020304" pitchFamily="18" charset="0"/>
                <a:cs typeface="Times New Roman" panose="02020603050405020304" pitchFamily="18" charset="0"/>
              </a:rPr>
              <a:t>Identifying Features of X using Convolution</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868396" y="801326"/>
            <a:ext cx="8135743" cy="4104997"/>
          </a:xfrm>
          <a:prstGeom prst="rect">
            <a:avLst/>
          </a:prstGeom>
        </p:spPr>
      </p:pic>
      <p:sp>
        <p:nvSpPr>
          <p:cNvPr id="5" name="Content Placeholder 2"/>
          <p:cNvSpPr txBox="1">
            <a:spLocks/>
          </p:cNvSpPr>
          <p:nvPr/>
        </p:nvSpPr>
        <p:spPr>
          <a:xfrm>
            <a:off x="496389" y="5147813"/>
            <a:ext cx="11207931" cy="5723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We need our model to compare images of this X, piece by piece or patch by patch and the important patches that we look for are exactly these features that will define our X: </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283025" y="5822731"/>
            <a:ext cx="11207931" cy="5723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If our model can find these rough features roughly in the same position in our input than we can infer that these two images or of the same type</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173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497141"/>
          </a:xfrm>
        </p:spPr>
        <p:txBody>
          <a:bodyPr>
            <a:noAutofit/>
          </a:bodyPr>
          <a:lstStyle/>
          <a:p>
            <a:pPr algn="ctr"/>
            <a:r>
              <a:rPr lang="en-US" sz="2400" b="1" dirty="0">
                <a:latin typeface="Times New Roman" panose="02020603050405020304" pitchFamily="18" charset="0"/>
                <a:cs typeface="Times New Roman" panose="02020603050405020304" pitchFamily="18" charset="0"/>
              </a:rPr>
              <a:t>Identifying Features of X using Filters</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6947398" y="839715"/>
            <a:ext cx="962025" cy="914400"/>
          </a:xfrm>
          <a:prstGeom prst="rect">
            <a:avLst/>
          </a:prstGeom>
        </p:spPr>
      </p:pic>
      <p:pic>
        <p:nvPicPr>
          <p:cNvPr id="2" name="Picture 1"/>
          <p:cNvPicPr>
            <a:picLocks noChangeAspect="1"/>
          </p:cNvPicPr>
          <p:nvPr/>
        </p:nvPicPr>
        <p:blipFill>
          <a:blip r:embed="rId3"/>
          <a:stretch>
            <a:fillRect/>
          </a:stretch>
        </p:blipFill>
        <p:spPr>
          <a:xfrm>
            <a:off x="878613" y="750223"/>
            <a:ext cx="4564107" cy="3838686"/>
          </a:xfrm>
          <a:prstGeom prst="rect">
            <a:avLst/>
          </a:prstGeom>
        </p:spPr>
      </p:pic>
      <p:pic>
        <p:nvPicPr>
          <p:cNvPr id="7" name="Picture 6"/>
          <p:cNvPicPr>
            <a:picLocks noChangeAspect="1"/>
          </p:cNvPicPr>
          <p:nvPr/>
        </p:nvPicPr>
        <p:blipFill>
          <a:blip r:embed="rId4"/>
          <a:stretch>
            <a:fillRect/>
          </a:stretch>
        </p:blipFill>
        <p:spPr>
          <a:xfrm>
            <a:off x="3795304" y="713638"/>
            <a:ext cx="971550" cy="895350"/>
          </a:xfrm>
          <a:prstGeom prst="rect">
            <a:avLst/>
          </a:prstGeom>
        </p:spPr>
      </p:pic>
      <p:pic>
        <p:nvPicPr>
          <p:cNvPr id="3" name="Picture 2"/>
          <p:cNvPicPr>
            <a:picLocks noChangeAspect="1"/>
          </p:cNvPicPr>
          <p:nvPr/>
        </p:nvPicPr>
        <p:blipFill>
          <a:blip r:embed="rId5"/>
          <a:stretch>
            <a:fillRect/>
          </a:stretch>
        </p:blipFill>
        <p:spPr>
          <a:xfrm>
            <a:off x="135663" y="1754115"/>
            <a:ext cx="742950" cy="323850"/>
          </a:xfrm>
          <a:prstGeom prst="rect">
            <a:avLst/>
          </a:prstGeom>
        </p:spPr>
      </p:pic>
      <p:sp>
        <p:nvSpPr>
          <p:cNvPr id="15" name="Content Placeholder 2"/>
          <p:cNvSpPr txBox="1">
            <a:spLocks/>
          </p:cNvSpPr>
          <p:nvPr/>
        </p:nvSpPr>
        <p:spPr>
          <a:xfrm>
            <a:off x="135662" y="5469197"/>
            <a:ext cx="11934417" cy="6778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In the case of X’s these filters may represent semantic things for example the diagonal lines or the crossing that captures all of the important characteristics of the X</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144369" y="6091861"/>
            <a:ext cx="11934417" cy="6778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Probably we will capture these features in the arms and the centers of our letter in any image of X regardless of its position</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
        <p:nvSpPr>
          <p:cNvPr id="17" name="Content Placeholder 2"/>
          <p:cNvSpPr txBox="1">
            <a:spLocks/>
          </p:cNvSpPr>
          <p:nvPr/>
        </p:nvSpPr>
        <p:spPr>
          <a:xfrm>
            <a:off x="8115299" y="1010739"/>
            <a:ext cx="3954780" cy="10672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These smaller matrices are </a:t>
            </a:r>
            <a:r>
              <a:rPr lang="en-US" sz="1800" b="1" dirty="0">
                <a:solidFill>
                  <a:srgbClr val="FF0000"/>
                </a:solidFill>
                <a:latin typeface="Times New Roman" panose="02020603050405020304" pitchFamily="18" charset="0"/>
                <a:cs typeface="Times New Roman" panose="02020603050405020304" pitchFamily="18" charset="0"/>
              </a:rPr>
              <a:t>Filter of weights</a:t>
            </a:r>
            <a:r>
              <a:rPr lang="en-US" sz="1800" dirty="0">
                <a:latin typeface="Times New Roman" panose="02020603050405020304" pitchFamily="18" charset="0"/>
                <a:cs typeface="Times New Roman" panose="02020603050405020304" pitchFamily="18" charset="0"/>
              </a:rPr>
              <a:t> or jus numerical values of each pixel in these mini patches</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387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The Convolution Operation: Another Example:</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370239" y="1188719"/>
            <a:ext cx="9286876" cy="4102554"/>
          </a:xfrm>
          <a:prstGeom prst="rect">
            <a:avLst/>
          </a:prstGeom>
        </p:spPr>
      </p:pic>
      <p:sp>
        <p:nvSpPr>
          <p:cNvPr id="17" name="Title 1"/>
          <p:cNvSpPr txBox="1">
            <a:spLocks/>
          </p:cNvSpPr>
          <p:nvPr/>
        </p:nvSpPr>
        <p:spPr>
          <a:xfrm>
            <a:off x="8707" y="557347"/>
            <a:ext cx="12192000" cy="4354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Element wise Multiplication between the Filter Matrix those mini patches as well as the patch of our input image </a:t>
            </a:r>
            <a:endParaRPr lang="en-US" sz="1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513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The Convolution Operation: Another Example:</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370239" y="759037"/>
            <a:ext cx="8544470" cy="3774590"/>
          </a:xfrm>
          <a:prstGeom prst="rect">
            <a:avLst/>
          </a:prstGeom>
        </p:spPr>
      </p:pic>
    </p:spTree>
    <p:extLst>
      <p:ext uri="{BB962C8B-B14F-4D97-AF65-F5344CB8AC3E}">
        <p14:creationId xmlns:p14="http://schemas.microsoft.com/office/powerpoint/2010/main" val="3696602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929"/>
            <a:ext cx="10515600" cy="627652"/>
          </a:xfrm>
        </p:spPr>
        <p:txBody>
          <a:bodyPr>
            <a:normAutofit fontScale="90000"/>
          </a:bodyPr>
          <a:lstStyle/>
          <a:p>
            <a:r>
              <a:rPr lang="en-US" dirty="0"/>
              <a:t>Lets see how NN and CNN Process an Image</a:t>
            </a:r>
          </a:p>
        </p:txBody>
      </p:sp>
      <p:pic>
        <p:nvPicPr>
          <p:cNvPr id="4" name="Content Placeholder 3"/>
          <p:cNvPicPr>
            <a:picLocks noGrp="1" noChangeAspect="1"/>
          </p:cNvPicPr>
          <p:nvPr>
            <p:ph idx="1"/>
          </p:nvPr>
        </p:nvPicPr>
        <p:blipFill>
          <a:blip r:embed="rId2"/>
          <a:stretch>
            <a:fillRect/>
          </a:stretch>
        </p:blipFill>
        <p:spPr>
          <a:xfrm>
            <a:off x="1110886" y="953591"/>
            <a:ext cx="9442509" cy="3557565"/>
          </a:xfrm>
          <a:prstGeom prst="rect">
            <a:avLst/>
          </a:prstGeom>
        </p:spPr>
      </p:pic>
      <p:sp>
        <p:nvSpPr>
          <p:cNvPr id="5" name="Rectangle 4"/>
          <p:cNvSpPr/>
          <p:nvPr/>
        </p:nvSpPr>
        <p:spPr>
          <a:xfrm>
            <a:off x="352697" y="4933638"/>
            <a:ext cx="11743508" cy="1754326"/>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Feed the pixels of the image in the form of arrays to the input layer of the NN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Multi-layer networks used to classify things.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hidden layers carry out feature extraction by performing different calculations and manipulations.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 are multiple hidden layers like the convolution layer, the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layer, and pooling layer, that perform feature extraction from the image.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Finally, there’s a fully connected layer that identifies the object in the image.</a:t>
            </a:r>
          </a:p>
        </p:txBody>
      </p:sp>
    </p:spTree>
    <p:extLst>
      <p:ext uri="{BB962C8B-B14F-4D97-AF65-F5344CB8AC3E}">
        <p14:creationId xmlns:p14="http://schemas.microsoft.com/office/powerpoint/2010/main" val="60040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title"/>
          </p:nvPr>
        </p:nvSpPr>
        <p:spPr>
          <a:xfrm>
            <a:off x="1371597" y="348865"/>
            <a:ext cx="10044023" cy="877729"/>
          </a:xfrm>
        </p:spPr>
        <p:txBody>
          <a:bodyPr anchor="ctr">
            <a:normAutofit/>
          </a:bodyPr>
          <a:lstStyle/>
          <a:p>
            <a:r>
              <a:rPr lang="en-US" sz="3400">
                <a:solidFill>
                  <a:srgbClr val="FFFFFF"/>
                </a:solidFill>
                <a:latin typeface="Times New Roman" panose="02020603050405020304" pitchFamily="18" charset="0"/>
                <a:cs typeface="Times New Roman" panose="02020603050405020304" pitchFamily="18" charset="0"/>
              </a:rPr>
              <a:t>Vision is much more than understanding what is where</a:t>
            </a:r>
          </a:p>
        </p:txBody>
      </p:sp>
      <p:pic>
        <p:nvPicPr>
          <p:cNvPr id="4" name="Content Placeholder 3"/>
          <p:cNvPicPr>
            <a:picLocks noGrp="1" noChangeAspect="1"/>
          </p:cNvPicPr>
          <p:nvPr>
            <p:ph idx="1"/>
          </p:nvPr>
        </p:nvPicPr>
        <p:blipFill>
          <a:blip r:embed="rId2"/>
          <a:stretch>
            <a:fillRect/>
          </a:stretch>
        </p:blipFill>
        <p:spPr>
          <a:xfrm>
            <a:off x="2109114" y="2112579"/>
            <a:ext cx="7997712" cy="4192805"/>
          </a:xfrm>
          <a:prstGeom prst="rect">
            <a:avLst/>
          </a:prstGeom>
        </p:spPr>
      </p:pic>
      <p:pic>
        <p:nvPicPr>
          <p:cNvPr id="2" name="Picture 1"/>
          <p:cNvPicPr>
            <a:picLocks noChangeAspect="1"/>
          </p:cNvPicPr>
          <p:nvPr/>
        </p:nvPicPr>
        <p:blipFill>
          <a:blip r:embed="rId3"/>
          <a:stretch>
            <a:fillRect/>
          </a:stretch>
        </p:blipFill>
        <p:spPr>
          <a:xfrm>
            <a:off x="2109114" y="4098007"/>
            <a:ext cx="548356" cy="1960217"/>
          </a:xfrm>
          <a:prstGeom prst="rect">
            <a:avLst/>
          </a:prstGeom>
        </p:spPr>
      </p:pic>
      <p:pic>
        <p:nvPicPr>
          <p:cNvPr id="3" name="Picture 2"/>
          <p:cNvPicPr>
            <a:picLocks noChangeAspect="1"/>
          </p:cNvPicPr>
          <p:nvPr/>
        </p:nvPicPr>
        <p:blipFill>
          <a:blip r:embed="rId4"/>
          <a:stretch>
            <a:fillRect/>
          </a:stretch>
        </p:blipFill>
        <p:spPr>
          <a:xfrm>
            <a:off x="2962080" y="4550638"/>
            <a:ext cx="613553" cy="1240893"/>
          </a:xfrm>
          <a:prstGeom prst="rect">
            <a:avLst/>
          </a:prstGeom>
        </p:spPr>
      </p:pic>
      <p:pic>
        <p:nvPicPr>
          <p:cNvPr id="6" name="Picture 5"/>
          <p:cNvPicPr>
            <a:picLocks noChangeAspect="1"/>
          </p:cNvPicPr>
          <p:nvPr/>
        </p:nvPicPr>
        <p:blipFill>
          <a:blip r:embed="rId5"/>
          <a:stretch>
            <a:fillRect/>
          </a:stretch>
        </p:blipFill>
        <p:spPr>
          <a:xfrm>
            <a:off x="3990544" y="4324914"/>
            <a:ext cx="1578889" cy="1668166"/>
          </a:xfrm>
          <a:prstGeom prst="rect">
            <a:avLst/>
          </a:prstGeom>
        </p:spPr>
      </p:pic>
      <p:pic>
        <p:nvPicPr>
          <p:cNvPr id="7" name="Picture 6"/>
          <p:cNvPicPr>
            <a:picLocks noChangeAspect="1"/>
          </p:cNvPicPr>
          <p:nvPr/>
        </p:nvPicPr>
        <p:blipFill>
          <a:blip r:embed="rId6"/>
          <a:stretch>
            <a:fillRect/>
          </a:stretch>
        </p:blipFill>
        <p:spPr>
          <a:xfrm>
            <a:off x="5541167" y="4197691"/>
            <a:ext cx="2578464" cy="1593841"/>
          </a:xfrm>
          <a:prstGeom prst="rect">
            <a:avLst/>
          </a:prstGeom>
        </p:spPr>
      </p:pic>
      <p:pic>
        <p:nvPicPr>
          <p:cNvPr id="8" name="Picture 7"/>
          <p:cNvPicPr>
            <a:picLocks noChangeAspect="1"/>
          </p:cNvPicPr>
          <p:nvPr/>
        </p:nvPicPr>
        <p:blipFill>
          <a:blip r:embed="rId7"/>
          <a:stretch>
            <a:fillRect/>
          </a:stretch>
        </p:blipFill>
        <p:spPr>
          <a:xfrm>
            <a:off x="6804515" y="3755104"/>
            <a:ext cx="227497" cy="310223"/>
          </a:xfrm>
          <a:prstGeom prst="rect">
            <a:avLst/>
          </a:prstGeom>
        </p:spPr>
      </p:pic>
      <p:pic>
        <p:nvPicPr>
          <p:cNvPr id="9" name="Picture 8"/>
          <p:cNvPicPr>
            <a:picLocks noChangeAspect="1"/>
          </p:cNvPicPr>
          <p:nvPr/>
        </p:nvPicPr>
        <p:blipFill>
          <a:blip r:embed="rId7"/>
          <a:stretch>
            <a:fillRect/>
          </a:stretch>
        </p:blipFill>
        <p:spPr>
          <a:xfrm>
            <a:off x="5550523" y="3694486"/>
            <a:ext cx="255269" cy="348094"/>
          </a:xfrm>
          <a:prstGeom prst="rect">
            <a:avLst/>
          </a:prstGeom>
        </p:spPr>
      </p:pic>
      <p:pic>
        <p:nvPicPr>
          <p:cNvPr id="11" name="Picture 10"/>
          <p:cNvPicPr>
            <a:picLocks noChangeAspect="1"/>
          </p:cNvPicPr>
          <p:nvPr/>
        </p:nvPicPr>
        <p:blipFill>
          <a:blip r:embed="rId8"/>
          <a:stretch>
            <a:fillRect/>
          </a:stretch>
        </p:blipFill>
        <p:spPr>
          <a:xfrm>
            <a:off x="6182492" y="4567182"/>
            <a:ext cx="337799" cy="310223"/>
          </a:xfrm>
          <a:prstGeom prst="rect">
            <a:avLst/>
          </a:prstGeom>
        </p:spPr>
      </p:pic>
    </p:spTree>
    <p:extLst>
      <p:ext uri="{BB962C8B-B14F-4D97-AF65-F5344CB8AC3E}">
        <p14:creationId xmlns:p14="http://schemas.microsoft.com/office/powerpoint/2010/main" val="141851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929"/>
            <a:ext cx="10515600" cy="627652"/>
          </a:xfrm>
        </p:spPr>
        <p:txBody>
          <a:bodyPr>
            <a:normAutofit fontScale="90000"/>
          </a:bodyPr>
          <a:lstStyle/>
          <a:p>
            <a:r>
              <a:rPr lang="en-US" dirty="0"/>
              <a:t>Lets see how NN and CNN Process an Image</a:t>
            </a:r>
          </a:p>
        </p:txBody>
      </p:sp>
      <p:pic>
        <p:nvPicPr>
          <p:cNvPr id="7" name="Picture 6"/>
          <p:cNvPicPr>
            <a:picLocks noChangeAspect="1"/>
          </p:cNvPicPr>
          <p:nvPr/>
        </p:nvPicPr>
        <p:blipFill>
          <a:blip r:embed="rId2"/>
          <a:stretch>
            <a:fillRect/>
          </a:stretch>
        </p:blipFill>
        <p:spPr>
          <a:xfrm>
            <a:off x="268289" y="1079978"/>
            <a:ext cx="11912323" cy="3492137"/>
          </a:xfrm>
          <a:prstGeom prst="rect">
            <a:avLst/>
          </a:prstGeom>
        </p:spPr>
      </p:pic>
    </p:spTree>
    <p:extLst>
      <p:ext uri="{BB962C8B-B14F-4D97-AF65-F5344CB8AC3E}">
        <p14:creationId xmlns:p14="http://schemas.microsoft.com/office/powerpoint/2010/main" val="1739454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929"/>
            <a:ext cx="10515600" cy="627652"/>
          </a:xfrm>
        </p:spPr>
        <p:txBody>
          <a:bodyPr>
            <a:normAutofit fontScale="90000"/>
          </a:bodyPr>
          <a:lstStyle/>
          <a:p>
            <a:r>
              <a:rPr lang="en-US" dirty="0"/>
              <a:t>Lets see how NN and CNN Process an Image</a:t>
            </a:r>
          </a:p>
        </p:txBody>
      </p:sp>
      <p:pic>
        <p:nvPicPr>
          <p:cNvPr id="4" name="Picture 3"/>
          <p:cNvPicPr>
            <a:picLocks noChangeAspect="1"/>
          </p:cNvPicPr>
          <p:nvPr/>
        </p:nvPicPr>
        <p:blipFill>
          <a:blip r:embed="rId2"/>
          <a:stretch>
            <a:fillRect/>
          </a:stretch>
        </p:blipFill>
        <p:spPr>
          <a:xfrm>
            <a:off x="725549" y="1353369"/>
            <a:ext cx="10456257" cy="3040378"/>
          </a:xfrm>
          <a:prstGeom prst="rect">
            <a:avLst/>
          </a:prstGeom>
        </p:spPr>
      </p:pic>
      <p:sp>
        <p:nvSpPr>
          <p:cNvPr id="6" name="Rectangle 5"/>
          <p:cNvSpPr/>
          <p:nvPr/>
        </p:nvSpPr>
        <p:spPr>
          <a:xfrm>
            <a:off x="1297577" y="813478"/>
            <a:ext cx="9387840" cy="369332"/>
          </a:xfrm>
          <a:prstGeom prst="rect">
            <a:avLst/>
          </a:prstGeom>
        </p:spPr>
        <p:txBody>
          <a:bodyPr wrap="square">
            <a:spAutoFit/>
          </a:bodyPr>
          <a:lstStyle/>
          <a:p>
            <a:r>
              <a:rPr lang="en-US" dirty="0"/>
              <a:t>In CNN, every image is represented in the form of an array of pixel values.</a:t>
            </a:r>
          </a:p>
        </p:txBody>
      </p:sp>
      <p:sp>
        <p:nvSpPr>
          <p:cNvPr id="8" name="Rectangle 7"/>
          <p:cNvSpPr/>
          <p:nvPr/>
        </p:nvSpPr>
        <p:spPr>
          <a:xfrm>
            <a:off x="378823" y="4780393"/>
            <a:ext cx="11338560" cy="1477328"/>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Let’s understand the convolution operation using two matrices, a and b, of 1 dimension.</a:t>
            </a:r>
          </a:p>
          <a:p>
            <a:endParaRPr lang="en-US" dirty="0">
              <a:latin typeface="Times New Roman" panose="02020603050405020304" pitchFamily="18" charset="0"/>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a = [5,3,2,5,9,7]</a:t>
            </a:r>
          </a:p>
          <a:p>
            <a:endParaRPr lang="en-US" dirty="0">
              <a:solidFill>
                <a:srgbClr val="FF0000"/>
              </a:solidFill>
              <a:latin typeface="Times New Roman" panose="02020603050405020304" pitchFamily="18" charset="0"/>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b = [1,2,3]</a:t>
            </a:r>
          </a:p>
        </p:txBody>
      </p:sp>
    </p:spTree>
    <p:extLst>
      <p:ext uri="{BB962C8B-B14F-4D97-AF65-F5344CB8AC3E}">
        <p14:creationId xmlns:p14="http://schemas.microsoft.com/office/powerpoint/2010/main" val="219624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31088" y="565739"/>
            <a:ext cx="9745883" cy="1124949"/>
          </a:xfrm>
        </p:spPr>
        <p:txBody>
          <a:bodyPr>
            <a:normAutofit/>
          </a:bodyPr>
          <a:lstStyle/>
          <a:p>
            <a:r>
              <a:rPr lang="en-US" sz="4100">
                <a:solidFill>
                  <a:schemeClr val="bg1"/>
                </a:solidFill>
              </a:rPr>
              <a:t>Lets see how NN and CNN Process an Image</a:t>
            </a:r>
          </a:p>
        </p:txBody>
      </p:sp>
      <p:sp>
        <p:nvSpPr>
          <p:cNvPr id="15" name="Freeform: Shape 14">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78393" y="2425605"/>
            <a:ext cx="7310722" cy="1032334"/>
          </a:xfrm>
          <a:prstGeom prst="rect">
            <a:avLst/>
          </a:prstGeom>
        </p:spPr>
        <p:txBody>
          <a:bodyPr wrap="square">
            <a:spAutoFit/>
          </a:bodyPr>
          <a:lstStyle/>
          <a:p>
            <a:pPr defTabSz="585216">
              <a:spcAft>
                <a:spcPts val="600"/>
              </a:spcAft>
            </a:pPr>
            <a:endParaRPr lang="en-US" sz="1152" kern="1200">
              <a:solidFill>
                <a:schemeClr val="tx1"/>
              </a:solidFill>
              <a:latin typeface="Times New Roman" panose="02020603050405020304" pitchFamily="18" charset="0"/>
              <a:ea typeface="+mn-ea"/>
              <a:cs typeface="Times New Roman" panose="02020603050405020304" pitchFamily="18" charset="0"/>
            </a:endParaRPr>
          </a:p>
          <a:p>
            <a:pPr defTabSz="585216">
              <a:spcAft>
                <a:spcPts val="600"/>
              </a:spcAft>
            </a:pPr>
            <a:r>
              <a:rPr lang="en-US" sz="1152" kern="1200">
                <a:solidFill>
                  <a:srgbClr val="FF0000"/>
                </a:solidFill>
                <a:latin typeface="Times New Roman" panose="02020603050405020304" pitchFamily="18" charset="0"/>
                <a:ea typeface="+mn-ea"/>
                <a:cs typeface="Times New Roman" panose="02020603050405020304" pitchFamily="18" charset="0"/>
              </a:rPr>
              <a:t>a = [5,3,2,5,9,7]</a:t>
            </a:r>
          </a:p>
          <a:p>
            <a:pPr defTabSz="585216">
              <a:spcAft>
                <a:spcPts val="600"/>
              </a:spcAft>
            </a:pPr>
            <a:endParaRPr lang="en-US" sz="1152" kern="1200">
              <a:solidFill>
                <a:srgbClr val="FF0000"/>
              </a:solidFill>
              <a:latin typeface="Times New Roman" panose="02020603050405020304" pitchFamily="18" charset="0"/>
              <a:ea typeface="+mn-ea"/>
              <a:cs typeface="Times New Roman" panose="02020603050405020304" pitchFamily="18" charset="0"/>
            </a:endParaRPr>
          </a:p>
          <a:p>
            <a:pPr defTabSz="585216">
              <a:spcAft>
                <a:spcPts val="600"/>
              </a:spcAft>
            </a:pPr>
            <a:r>
              <a:rPr lang="en-US" sz="1152" kern="1200">
                <a:solidFill>
                  <a:srgbClr val="FF0000"/>
                </a:solidFill>
                <a:latin typeface="Times New Roman" panose="02020603050405020304" pitchFamily="18" charset="0"/>
                <a:ea typeface="+mn-ea"/>
                <a:cs typeface="Times New Roman" panose="02020603050405020304" pitchFamily="18" charset="0"/>
              </a:rPr>
              <a:t>b = [1,2,3]</a:t>
            </a:r>
            <a:endParaRPr lang="en-US">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558379" y="3705766"/>
            <a:ext cx="7190361" cy="2091410"/>
          </a:xfrm>
          <a:prstGeom prst="rect">
            <a:avLst/>
          </a:prstGeom>
        </p:spPr>
      </p:pic>
    </p:spTree>
    <p:extLst>
      <p:ext uri="{BB962C8B-B14F-4D97-AF65-F5344CB8AC3E}">
        <p14:creationId xmlns:p14="http://schemas.microsoft.com/office/powerpoint/2010/main" val="298983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929"/>
            <a:ext cx="10515600" cy="627652"/>
          </a:xfrm>
        </p:spPr>
        <p:txBody>
          <a:bodyPr>
            <a:normAutofit fontScale="90000"/>
          </a:bodyPr>
          <a:lstStyle/>
          <a:p>
            <a:r>
              <a:rPr lang="en-US" dirty="0"/>
              <a:t>Lets see how NN and CNN Process an Image</a:t>
            </a:r>
          </a:p>
        </p:txBody>
      </p:sp>
      <p:pic>
        <p:nvPicPr>
          <p:cNvPr id="6" name="Picture 5"/>
          <p:cNvPicPr>
            <a:picLocks noChangeAspect="1"/>
          </p:cNvPicPr>
          <p:nvPr/>
        </p:nvPicPr>
        <p:blipFill>
          <a:blip r:embed="rId2"/>
          <a:stretch>
            <a:fillRect/>
          </a:stretch>
        </p:blipFill>
        <p:spPr>
          <a:xfrm>
            <a:off x="1018904" y="980126"/>
            <a:ext cx="9562010" cy="4152897"/>
          </a:xfrm>
          <a:prstGeom prst="rect">
            <a:avLst/>
          </a:prstGeom>
        </p:spPr>
      </p:pic>
    </p:spTree>
    <p:extLst>
      <p:ext uri="{BB962C8B-B14F-4D97-AF65-F5344CB8AC3E}">
        <p14:creationId xmlns:p14="http://schemas.microsoft.com/office/powerpoint/2010/main" val="1857721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929"/>
            <a:ext cx="10515600" cy="627652"/>
          </a:xfrm>
        </p:spPr>
        <p:txBody>
          <a:bodyPr>
            <a:normAutofit fontScale="90000"/>
          </a:bodyPr>
          <a:lstStyle/>
          <a:p>
            <a:r>
              <a:rPr lang="en-US" dirty="0"/>
              <a:t>How CNN Recognized Image</a:t>
            </a:r>
          </a:p>
        </p:txBody>
      </p:sp>
      <p:pic>
        <p:nvPicPr>
          <p:cNvPr id="8" name="Picture 7"/>
          <p:cNvPicPr>
            <a:picLocks noChangeAspect="1"/>
          </p:cNvPicPr>
          <p:nvPr/>
        </p:nvPicPr>
        <p:blipFill>
          <a:blip r:embed="rId2"/>
          <a:stretch>
            <a:fillRect/>
          </a:stretch>
        </p:blipFill>
        <p:spPr>
          <a:xfrm>
            <a:off x="345757" y="1306285"/>
            <a:ext cx="10830119" cy="3813266"/>
          </a:xfrm>
          <a:prstGeom prst="rect">
            <a:avLst/>
          </a:prstGeom>
        </p:spPr>
      </p:pic>
    </p:spTree>
    <p:extLst>
      <p:ext uri="{BB962C8B-B14F-4D97-AF65-F5344CB8AC3E}">
        <p14:creationId xmlns:p14="http://schemas.microsoft.com/office/powerpoint/2010/main" val="1762262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The Convolution Operation: Lets Consider one More Example:</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4" name="Content Placeholder 2"/>
          <p:cNvSpPr txBox="1">
            <a:spLocks/>
          </p:cNvSpPr>
          <p:nvPr/>
        </p:nvSpPr>
        <p:spPr>
          <a:xfrm>
            <a:off x="157424" y="4823990"/>
            <a:ext cx="11934417" cy="777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latin typeface="Times New Roman" panose="02020603050405020304" pitchFamily="18" charset="0"/>
                <a:cs typeface="Times New Roman" panose="02020603050405020304" pitchFamily="18" charset="0"/>
              </a:rPr>
              <a:t>To compute the </a:t>
            </a:r>
            <a:r>
              <a:rPr lang="en-US" sz="2000" b="1" dirty="0">
                <a:solidFill>
                  <a:srgbClr val="FF0000"/>
                </a:solidFill>
                <a:latin typeface="Times New Roman" panose="02020603050405020304" pitchFamily="18" charset="0"/>
                <a:cs typeface="Times New Roman" panose="02020603050405020304" pitchFamily="18" charset="0"/>
              </a:rPr>
              <a:t>convolution</a:t>
            </a:r>
            <a:r>
              <a:rPr lang="en-US" sz="2000" dirty="0">
                <a:latin typeface="Times New Roman" panose="02020603050405020304" pitchFamily="18" charset="0"/>
                <a:cs typeface="Times New Roman" panose="02020603050405020304" pitchFamily="18" charset="0"/>
              </a:rPr>
              <a:t> we have to slide this image over the filter piece by piece and </a:t>
            </a:r>
            <a:r>
              <a:rPr lang="en-US" sz="2000" b="1" dirty="0">
                <a:solidFill>
                  <a:srgbClr val="FF0000"/>
                </a:solidFill>
                <a:latin typeface="Times New Roman" panose="02020603050405020304" pitchFamily="18" charset="0"/>
                <a:cs typeface="Times New Roman" panose="02020603050405020304" pitchFamily="18" charset="0"/>
              </a:rPr>
              <a:t>comparing the similarity</a:t>
            </a:r>
            <a:r>
              <a:rPr lang="en-US" sz="2000" dirty="0">
                <a:latin typeface="Times New Roman" panose="02020603050405020304" pitchFamily="18" charset="0"/>
                <a:cs typeface="Times New Roman" panose="02020603050405020304" pitchFamily="18" charset="0"/>
              </a:rPr>
              <a:t> or the convolution of this filter across this image</a:t>
            </a:r>
            <a:endParaRPr lang="en-US" sz="20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123814" y="1235342"/>
            <a:ext cx="6439581" cy="3505372"/>
          </a:xfrm>
          <a:prstGeom prst="rect">
            <a:avLst/>
          </a:prstGeom>
        </p:spPr>
      </p:pic>
      <p:sp>
        <p:nvSpPr>
          <p:cNvPr id="9" name="Title 1"/>
          <p:cNvSpPr txBox="1">
            <a:spLocks/>
          </p:cNvSpPr>
          <p:nvPr/>
        </p:nvSpPr>
        <p:spPr>
          <a:xfrm>
            <a:off x="8707" y="557347"/>
            <a:ext cx="12192000" cy="4354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Suppose we want to compute the convolution of a 5*5 image and 3*3 filter</a:t>
            </a:r>
            <a:endParaRPr lang="en-US" sz="1800" dirty="0">
              <a:solidFill>
                <a:srgbClr val="FF0000"/>
              </a:solidFill>
              <a:latin typeface="Times New Roman" panose="02020603050405020304" pitchFamily="18" charset="0"/>
              <a:cs typeface="Times New Roman" panose="02020603050405020304" pitchFamily="18" charset="0"/>
            </a:endParaRPr>
          </a:p>
        </p:txBody>
      </p:sp>
      <p:sp>
        <p:nvSpPr>
          <p:cNvPr id="10" name="Content Placeholder 2"/>
          <p:cNvSpPr txBox="1">
            <a:spLocks/>
          </p:cNvSpPr>
          <p:nvPr/>
        </p:nvSpPr>
        <p:spPr>
          <a:xfrm>
            <a:off x="7873208" y="1235341"/>
            <a:ext cx="4218633" cy="854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We slide the 3*3 filter over the input image, element-wise multiply, and add the output</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89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The Convolution Operation: Lets Consider one More Example:</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4" name="Content Placeholder 2"/>
          <p:cNvSpPr txBox="1">
            <a:spLocks/>
          </p:cNvSpPr>
          <p:nvPr/>
        </p:nvSpPr>
        <p:spPr>
          <a:xfrm>
            <a:off x="137498" y="5246312"/>
            <a:ext cx="11934417" cy="375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The resultant 4 is placed into the next layer, which is again another image as a result of convolution operation</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78823" y="1214668"/>
            <a:ext cx="6574563" cy="3578849"/>
          </a:xfrm>
          <a:prstGeom prst="rect">
            <a:avLst/>
          </a:prstGeom>
        </p:spPr>
      </p:pic>
      <p:sp>
        <p:nvSpPr>
          <p:cNvPr id="9" name="Title 1"/>
          <p:cNvSpPr txBox="1">
            <a:spLocks/>
          </p:cNvSpPr>
          <p:nvPr/>
        </p:nvSpPr>
        <p:spPr>
          <a:xfrm>
            <a:off x="8707" y="557347"/>
            <a:ext cx="12192000" cy="4354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We slide the 3*3 filter over the input image, element-wise multiply, and add the output</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483655" y="1695277"/>
            <a:ext cx="2613933" cy="2207565"/>
          </a:xfrm>
          <a:prstGeom prst="rect">
            <a:avLst/>
          </a:prstGeom>
        </p:spPr>
      </p:pic>
      <p:pic>
        <p:nvPicPr>
          <p:cNvPr id="5" name="Picture 4"/>
          <p:cNvPicPr>
            <a:picLocks noChangeAspect="1"/>
          </p:cNvPicPr>
          <p:nvPr/>
        </p:nvPicPr>
        <p:blipFill>
          <a:blip r:embed="rId4"/>
          <a:stretch>
            <a:fillRect/>
          </a:stretch>
        </p:blipFill>
        <p:spPr>
          <a:xfrm>
            <a:off x="529317" y="1240794"/>
            <a:ext cx="2096317" cy="1966509"/>
          </a:xfrm>
          <a:prstGeom prst="rect">
            <a:avLst/>
          </a:prstGeom>
        </p:spPr>
      </p:pic>
    </p:spTree>
    <p:extLst>
      <p:ext uri="{BB962C8B-B14F-4D97-AF65-F5344CB8AC3E}">
        <p14:creationId xmlns:p14="http://schemas.microsoft.com/office/powerpoint/2010/main" val="1237726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The Convolution Operation: Lets Consider one More Example:</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4" name="Content Placeholder 2"/>
          <p:cNvSpPr txBox="1">
            <a:spLocks/>
          </p:cNvSpPr>
          <p:nvPr/>
        </p:nvSpPr>
        <p:spPr>
          <a:xfrm>
            <a:off x="87753" y="5083144"/>
            <a:ext cx="11934417" cy="375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Simple slide over the previous filter to the next location which provide the next value in our image:</a:t>
            </a:r>
          </a:p>
        </p:txBody>
      </p:sp>
      <p:sp>
        <p:nvSpPr>
          <p:cNvPr id="8" name="Content Placeholder 2"/>
          <p:cNvSpPr txBox="1">
            <a:spLocks/>
          </p:cNvSpPr>
          <p:nvPr/>
        </p:nvSpPr>
        <p:spPr>
          <a:xfrm>
            <a:off x="87753" y="6136987"/>
            <a:ext cx="11934417" cy="61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keep repeating this process over again and again until we have covered our filter over the entire image and filled the output feature map</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78823" y="1214668"/>
            <a:ext cx="6574563" cy="3578849"/>
          </a:xfrm>
          <a:prstGeom prst="rect">
            <a:avLst/>
          </a:prstGeom>
        </p:spPr>
      </p:pic>
      <p:sp>
        <p:nvSpPr>
          <p:cNvPr id="9" name="Title 1"/>
          <p:cNvSpPr txBox="1">
            <a:spLocks/>
          </p:cNvSpPr>
          <p:nvPr/>
        </p:nvSpPr>
        <p:spPr>
          <a:xfrm>
            <a:off x="8707" y="557347"/>
            <a:ext cx="12192000" cy="4354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We slide the 3*3 filter over the input image, element-wise multiply, and add the output</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355340" y="2404017"/>
            <a:ext cx="485775" cy="600075"/>
          </a:xfrm>
          <a:prstGeom prst="rect">
            <a:avLst/>
          </a:prstGeom>
        </p:spPr>
      </p:pic>
      <p:pic>
        <p:nvPicPr>
          <p:cNvPr id="7" name="Picture 6"/>
          <p:cNvPicPr>
            <a:picLocks noChangeAspect="1"/>
          </p:cNvPicPr>
          <p:nvPr/>
        </p:nvPicPr>
        <p:blipFill>
          <a:blip r:embed="rId4"/>
          <a:stretch>
            <a:fillRect/>
          </a:stretch>
        </p:blipFill>
        <p:spPr>
          <a:xfrm>
            <a:off x="8028485" y="1395172"/>
            <a:ext cx="2082165" cy="2532015"/>
          </a:xfrm>
          <a:prstGeom prst="rect">
            <a:avLst/>
          </a:prstGeom>
        </p:spPr>
      </p:pic>
      <p:pic>
        <p:nvPicPr>
          <p:cNvPr id="10" name="Picture 9"/>
          <p:cNvPicPr>
            <a:picLocks noChangeAspect="1"/>
          </p:cNvPicPr>
          <p:nvPr/>
        </p:nvPicPr>
        <p:blipFill>
          <a:blip r:embed="rId5"/>
          <a:stretch>
            <a:fillRect/>
          </a:stretch>
        </p:blipFill>
        <p:spPr>
          <a:xfrm>
            <a:off x="1233487" y="1272071"/>
            <a:ext cx="2045290" cy="1952281"/>
          </a:xfrm>
          <a:prstGeom prst="rect">
            <a:avLst/>
          </a:prstGeom>
        </p:spPr>
      </p:pic>
    </p:spTree>
    <p:extLst>
      <p:ext uri="{BB962C8B-B14F-4D97-AF65-F5344CB8AC3E}">
        <p14:creationId xmlns:p14="http://schemas.microsoft.com/office/powerpoint/2010/main" val="3261694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The Convolution Operation: Lets Consider one More Example:</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78823" y="1214668"/>
            <a:ext cx="6574563" cy="3578849"/>
          </a:xfrm>
          <a:prstGeom prst="rect">
            <a:avLst/>
          </a:prstGeom>
        </p:spPr>
      </p:pic>
      <p:sp>
        <p:nvSpPr>
          <p:cNvPr id="9" name="Title 1"/>
          <p:cNvSpPr txBox="1">
            <a:spLocks/>
          </p:cNvSpPr>
          <p:nvPr/>
        </p:nvSpPr>
        <p:spPr>
          <a:xfrm>
            <a:off x="8707" y="557347"/>
            <a:ext cx="12192000" cy="4354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We slide the 3*3 filter over the input image, element-wise multiply, and add the output</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355340" y="2404017"/>
            <a:ext cx="485775" cy="600075"/>
          </a:xfrm>
          <a:prstGeom prst="rect">
            <a:avLst/>
          </a:prstGeom>
        </p:spPr>
      </p:pic>
      <p:pic>
        <p:nvPicPr>
          <p:cNvPr id="4" name="Picture 3"/>
          <p:cNvPicPr>
            <a:picLocks noChangeAspect="1"/>
          </p:cNvPicPr>
          <p:nvPr/>
        </p:nvPicPr>
        <p:blipFill>
          <a:blip r:embed="rId4"/>
          <a:stretch>
            <a:fillRect/>
          </a:stretch>
        </p:blipFill>
        <p:spPr>
          <a:xfrm>
            <a:off x="8337232" y="1432969"/>
            <a:ext cx="1982425" cy="2481072"/>
          </a:xfrm>
          <a:prstGeom prst="rect">
            <a:avLst/>
          </a:prstGeom>
        </p:spPr>
      </p:pic>
      <p:pic>
        <p:nvPicPr>
          <p:cNvPr id="5" name="Picture 4"/>
          <p:cNvPicPr>
            <a:picLocks noChangeAspect="1"/>
          </p:cNvPicPr>
          <p:nvPr/>
        </p:nvPicPr>
        <p:blipFill>
          <a:blip r:embed="rId5"/>
          <a:stretch>
            <a:fillRect/>
          </a:stretch>
        </p:blipFill>
        <p:spPr>
          <a:xfrm>
            <a:off x="1887855" y="1268533"/>
            <a:ext cx="2083254" cy="1949734"/>
          </a:xfrm>
          <a:prstGeom prst="rect">
            <a:avLst/>
          </a:prstGeom>
        </p:spPr>
      </p:pic>
    </p:spTree>
    <p:extLst>
      <p:ext uri="{BB962C8B-B14F-4D97-AF65-F5344CB8AC3E}">
        <p14:creationId xmlns:p14="http://schemas.microsoft.com/office/powerpoint/2010/main" val="3632868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The Convolution Operation: Lets Consider one More Example:</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78823" y="1214668"/>
            <a:ext cx="6574563" cy="3578849"/>
          </a:xfrm>
          <a:prstGeom prst="rect">
            <a:avLst/>
          </a:prstGeom>
        </p:spPr>
      </p:pic>
      <p:sp>
        <p:nvSpPr>
          <p:cNvPr id="9" name="Title 1"/>
          <p:cNvSpPr txBox="1">
            <a:spLocks/>
          </p:cNvSpPr>
          <p:nvPr/>
        </p:nvSpPr>
        <p:spPr>
          <a:xfrm>
            <a:off x="8707" y="557347"/>
            <a:ext cx="12192000" cy="4354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We slide the 3*3 filter over the input image, element-wise multiply, and add the output</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355340" y="2404017"/>
            <a:ext cx="485775" cy="600075"/>
          </a:xfrm>
          <a:prstGeom prst="rect">
            <a:avLst/>
          </a:prstGeom>
        </p:spPr>
      </p:pic>
      <p:pic>
        <p:nvPicPr>
          <p:cNvPr id="5" name="Picture 4"/>
          <p:cNvPicPr>
            <a:picLocks noChangeAspect="1"/>
          </p:cNvPicPr>
          <p:nvPr/>
        </p:nvPicPr>
        <p:blipFill>
          <a:blip r:embed="rId4"/>
          <a:stretch>
            <a:fillRect/>
          </a:stretch>
        </p:blipFill>
        <p:spPr>
          <a:xfrm>
            <a:off x="8243069" y="1567703"/>
            <a:ext cx="2016850" cy="2489938"/>
          </a:xfrm>
          <a:prstGeom prst="rect">
            <a:avLst/>
          </a:prstGeom>
        </p:spPr>
      </p:pic>
      <p:pic>
        <p:nvPicPr>
          <p:cNvPr id="7" name="Picture 6"/>
          <p:cNvPicPr>
            <a:picLocks noChangeAspect="1"/>
          </p:cNvPicPr>
          <p:nvPr/>
        </p:nvPicPr>
        <p:blipFill>
          <a:blip r:embed="rId5"/>
          <a:stretch>
            <a:fillRect/>
          </a:stretch>
        </p:blipFill>
        <p:spPr>
          <a:xfrm>
            <a:off x="516254" y="1887171"/>
            <a:ext cx="2135506" cy="1965304"/>
          </a:xfrm>
          <a:prstGeom prst="rect">
            <a:avLst/>
          </a:prstGeom>
        </p:spPr>
      </p:pic>
    </p:spTree>
    <p:extLst>
      <p:ext uri="{BB962C8B-B14F-4D97-AF65-F5344CB8AC3E}">
        <p14:creationId xmlns:p14="http://schemas.microsoft.com/office/powerpoint/2010/main" val="2426053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3848668" y="2245810"/>
            <a:ext cx="7505132" cy="1355750"/>
          </a:xfrm>
        </p:spPr>
        <p:txBody>
          <a:bodyPr vert="horz" lIns="91440" tIns="45720" rIns="91440" bIns="45720" rtlCol="0" anchor="b">
            <a:normAutofit/>
          </a:bodyPr>
          <a:lstStyle/>
          <a:p>
            <a:r>
              <a:rPr lang="en-US" sz="4600" kern="1200">
                <a:solidFill>
                  <a:schemeClr val="tx1"/>
                </a:solidFill>
                <a:latin typeface="+mj-lt"/>
                <a:ea typeface="+mj-ea"/>
                <a:cs typeface="+mj-cs"/>
              </a:rPr>
              <a:t>The rise and impact of impact of Computer Vision</a:t>
            </a:r>
          </a:p>
        </p:txBody>
      </p:sp>
      <p:pic>
        <p:nvPicPr>
          <p:cNvPr id="14" name="Picture 13"/>
          <p:cNvPicPr>
            <a:picLocks noChangeAspect="1"/>
          </p:cNvPicPr>
          <p:nvPr/>
        </p:nvPicPr>
        <p:blipFill rotWithShape="1">
          <a:blip r:embed="rId2"/>
          <a:srcRect t="7008" r="1" b="57846"/>
          <a:stretch/>
        </p:blipFill>
        <p:spPr>
          <a:xfrm>
            <a:off x="3649318" y="1"/>
            <a:ext cx="8542682" cy="2130473"/>
          </a:xfrm>
          <a:custGeom>
            <a:avLst/>
            <a:gdLst/>
            <a:ahLst/>
            <a:cxnLst/>
            <a:rect l="l" t="t" r="r" b="b"/>
            <a:pathLst>
              <a:path w="8542682" h="2130473">
                <a:moveTo>
                  <a:pt x="986689" y="0"/>
                </a:moveTo>
                <a:lnTo>
                  <a:pt x="8542682" y="0"/>
                </a:lnTo>
                <a:lnTo>
                  <a:pt x="8542682" y="2130473"/>
                </a:lnTo>
                <a:lnTo>
                  <a:pt x="0" y="2130473"/>
                </a:lnTo>
                <a:close/>
              </a:path>
            </a:pathLst>
          </a:custGeom>
        </p:spPr>
      </p:pic>
      <p:pic>
        <p:nvPicPr>
          <p:cNvPr id="15" name="Picture 14"/>
          <p:cNvPicPr>
            <a:picLocks noChangeAspect="1"/>
          </p:cNvPicPr>
          <p:nvPr/>
        </p:nvPicPr>
        <p:blipFill rotWithShape="1">
          <a:blip r:embed="rId3"/>
          <a:srcRect l="2856" r="33603" b="-1"/>
          <a:stretch/>
        </p:blipFill>
        <p:spPr>
          <a:xfrm>
            <a:off x="20" y="-6955"/>
            <a:ext cx="4475120" cy="2130473"/>
          </a:xfrm>
          <a:custGeom>
            <a:avLst/>
            <a:gdLst/>
            <a:ahLst/>
            <a:cxnLst/>
            <a:rect l="l" t="t" r="r" b="b"/>
            <a:pathLst>
              <a:path w="4475140" h="2130473">
                <a:moveTo>
                  <a:pt x="0" y="0"/>
                </a:moveTo>
                <a:lnTo>
                  <a:pt x="1074821" y="0"/>
                </a:lnTo>
                <a:lnTo>
                  <a:pt x="1074821" y="239"/>
                </a:lnTo>
                <a:lnTo>
                  <a:pt x="4475140" y="239"/>
                </a:lnTo>
                <a:lnTo>
                  <a:pt x="3488563" y="2130473"/>
                </a:lnTo>
                <a:lnTo>
                  <a:pt x="0" y="2130473"/>
                </a:lnTo>
                <a:close/>
              </a:path>
            </a:pathLst>
          </a:custGeom>
        </p:spPr>
      </p:pic>
      <p:pic>
        <p:nvPicPr>
          <p:cNvPr id="13" name="Picture 12"/>
          <p:cNvPicPr>
            <a:picLocks noChangeAspect="1"/>
          </p:cNvPicPr>
          <p:nvPr/>
        </p:nvPicPr>
        <p:blipFill rotWithShape="1">
          <a:blip r:embed="rId4"/>
          <a:srcRect r="2" b="775"/>
          <a:stretch/>
        </p:blipFill>
        <p:spPr>
          <a:xfrm>
            <a:off x="20" y="2279768"/>
            <a:ext cx="3484262" cy="2244420"/>
          </a:xfrm>
          <a:prstGeom prst="rect">
            <a:avLst/>
          </a:prstGeom>
        </p:spPr>
      </p:pic>
      <p:pic>
        <p:nvPicPr>
          <p:cNvPr id="16" name="Picture 15"/>
          <p:cNvPicPr>
            <a:picLocks noChangeAspect="1"/>
          </p:cNvPicPr>
          <p:nvPr/>
        </p:nvPicPr>
        <p:blipFill rotWithShape="1">
          <a:blip r:embed="rId5"/>
          <a:srcRect t="47459" r="1" b="32132"/>
          <a:stretch/>
        </p:blipFill>
        <p:spPr>
          <a:xfrm>
            <a:off x="7716860" y="4683320"/>
            <a:ext cx="4475140" cy="2174680"/>
          </a:xfrm>
          <a:custGeom>
            <a:avLst/>
            <a:gdLst/>
            <a:ahLst/>
            <a:cxnLst/>
            <a:rect l="l" t="t" r="r" b="b"/>
            <a:pathLst>
              <a:path w="4475140" h="2174680">
                <a:moveTo>
                  <a:pt x="1006941" y="0"/>
                </a:moveTo>
                <a:lnTo>
                  <a:pt x="4475140" y="0"/>
                </a:lnTo>
                <a:lnTo>
                  <a:pt x="4475140" y="2174680"/>
                </a:lnTo>
                <a:lnTo>
                  <a:pt x="3400319" y="2174680"/>
                </a:lnTo>
                <a:lnTo>
                  <a:pt x="3400319" y="2174202"/>
                </a:lnTo>
                <a:lnTo>
                  <a:pt x="0" y="2174202"/>
                </a:lnTo>
                <a:close/>
              </a:path>
            </a:pathLst>
          </a:custGeom>
        </p:spPr>
      </p:pic>
      <p:pic>
        <p:nvPicPr>
          <p:cNvPr id="12" name="Picture 11"/>
          <p:cNvPicPr>
            <a:picLocks noChangeAspect="1"/>
          </p:cNvPicPr>
          <p:nvPr/>
        </p:nvPicPr>
        <p:blipFill rotWithShape="1">
          <a:blip r:embed="rId6"/>
          <a:srcRect t="21980" r="-2" b="37860"/>
          <a:stretch/>
        </p:blipFill>
        <p:spPr>
          <a:xfrm>
            <a:off x="20" y="4682839"/>
            <a:ext cx="8563356" cy="2175160"/>
          </a:xfrm>
          <a:custGeom>
            <a:avLst/>
            <a:gdLst/>
            <a:ahLst/>
            <a:cxnLst/>
            <a:rect l="l" t="t" r="r" b="b"/>
            <a:pathLst>
              <a:path w="8563376" h="2175160">
                <a:moveTo>
                  <a:pt x="0" y="0"/>
                </a:moveTo>
                <a:lnTo>
                  <a:pt x="8563376" y="0"/>
                </a:lnTo>
                <a:lnTo>
                  <a:pt x="7555992" y="2175160"/>
                </a:lnTo>
                <a:lnTo>
                  <a:pt x="0" y="2175160"/>
                </a:lnTo>
                <a:close/>
              </a:path>
            </a:pathLst>
          </a:custGeom>
        </p:spPr>
      </p:pic>
    </p:spTree>
    <p:extLst>
      <p:ext uri="{BB962C8B-B14F-4D97-AF65-F5344CB8AC3E}">
        <p14:creationId xmlns:p14="http://schemas.microsoft.com/office/powerpoint/2010/main" val="223836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The Convolution Operation: Lets Consider one More Example:</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78823" y="1214668"/>
            <a:ext cx="6574563" cy="3578849"/>
          </a:xfrm>
          <a:prstGeom prst="rect">
            <a:avLst/>
          </a:prstGeom>
        </p:spPr>
      </p:pic>
      <p:sp>
        <p:nvSpPr>
          <p:cNvPr id="9" name="Title 1"/>
          <p:cNvSpPr txBox="1">
            <a:spLocks/>
          </p:cNvSpPr>
          <p:nvPr/>
        </p:nvSpPr>
        <p:spPr>
          <a:xfrm>
            <a:off x="8707" y="557347"/>
            <a:ext cx="12192000" cy="4354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We slide the 3*3 filter over the input image, element-wise multiply, and add the output</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355340" y="2404017"/>
            <a:ext cx="485775" cy="600075"/>
          </a:xfrm>
          <a:prstGeom prst="rect">
            <a:avLst/>
          </a:prstGeom>
        </p:spPr>
      </p:pic>
      <p:pic>
        <p:nvPicPr>
          <p:cNvPr id="4" name="Picture 3"/>
          <p:cNvPicPr>
            <a:picLocks noChangeAspect="1"/>
          </p:cNvPicPr>
          <p:nvPr/>
        </p:nvPicPr>
        <p:blipFill>
          <a:blip r:embed="rId4"/>
          <a:stretch>
            <a:fillRect/>
          </a:stretch>
        </p:blipFill>
        <p:spPr>
          <a:xfrm>
            <a:off x="8109176" y="1519331"/>
            <a:ext cx="1988413" cy="2452773"/>
          </a:xfrm>
          <a:prstGeom prst="rect">
            <a:avLst/>
          </a:prstGeom>
        </p:spPr>
      </p:pic>
      <p:pic>
        <p:nvPicPr>
          <p:cNvPr id="7" name="Picture 6"/>
          <p:cNvPicPr>
            <a:picLocks noChangeAspect="1"/>
          </p:cNvPicPr>
          <p:nvPr/>
        </p:nvPicPr>
        <p:blipFill>
          <a:blip r:embed="rId5"/>
          <a:stretch>
            <a:fillRect/>
          </a:stretch>
        </p:blipFill>
        <p:spPr>
          <a:xfrm>
            <a:off x="1929357" y="2551329"/>
            <a:ext cx="2054814" cy="1873142"/>
          </a:xfrm>
          <a:prstGeom prst="rect">
            <a:avLst/>
          </a:prstGeom>
        </p:spPr>
      </p:pic>
      <p:sp>
        <p:nvSpPr>
          <p:cNvPr id="12" name="Content Placeholder 2"/>
          <p:cNvSpPr txBox="1">
            <a:spLocks/>
          </p:cNvSpPr>
          <p:nvPr/>
        </p:nvSpPr>
        <p:spPr>
          <a:xfrm>
            <a:off x="22441" y="6140434"/>
            <a:ext cx="11934417" cy="588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After discussing the mechanism that define the operations of convolution, let see how different filter could be used to detect different types of patterns in our data </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018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365125"/>
            <a:ext cx="11131731" cy="1325563"/>
          </a:xfrm>
        </p:spPr>
        <p:txBody>
          <a:bodyPr>
            <a:normAutofit/>
          </a:bodyPr>
          <a:lstStyle/>
          <a:p>
            <a:r>
              <a:rPr lang="en-US" sz="3800" dirty="0">
                <a:latin typeface="Times New Roman" panose="02020603050405020304" pitchFamily="18" charset="0"/>
                <a:cs typeface="Times New Roman" panose="02020603050405020304" pitchFamily="18" charset="0"/>
              </a:rPr>
              <a:t>Convolution Operation Simulation for Grayscale image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983" y="1600199"/>
            <a:ext cx="6942092" cy="5067991"/>
          </a:xfrm>
          <a:prstGeom prst="rect">
            <a:avLst/>
          </a:prstGeom>
        </p:spPr>
      </p:pic>
    </p:spTree>
    <p:extLst>
      <p:ext uri="{BB962C8B-B14F-4D97-AF65-F5344CB8AC3E}">
        <p14:creationId xmlns:p14="http://schemas.microsoft.com/office/powerpoint/2010/main" val="982133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058" y="287383"/>
            <a:ext cx="11333929" cy="6372906"/>
          </a:xfrm>
        </p:spPr>
      </p:pic>
    </p:spTree>
    <p:extLst>
      <p:ext uri="{BB962C8B-B14F-4D97-AF65-F5344CB8AC3E}">
        <p14:creationId xmlns:p14="http://schemas.microsoft.com/office/powerpoint/2010/main" val="3539269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65316"/>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Producing Feature Map</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4" name="Content Placeholder 2"/>
          <p:cNvSpPr txBox="1">
            <a:spLocks/>
          </p:cNvSpPr>
          <p:nvPr/>
        </p:nvSpPr>
        <p:spPr>
          <a:xfrm>
            <a:off x="-129959" y="5308765"/>
            <a:ext cx="11934417" cy="375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Apply 3*3 filter to see the drastic change in the image just by changing the weights that are present in 3*3 matrices :</a:t>
            </a:r>
            <a:endParaRPr lang="en-US" sz="1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8707" y="661851"/>
            <a:ext cx="10506893" cy="4354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If we apply 3 different filters to detect different type of features </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72835" y="1448894"/>
            <a:ext cx="2540182" cy="3063816"/>
          </a:xfrm>
          <a:prstGeom prst="rect">
            <a:avLst/>
          </a:prstGeom>
        </p:spPr>
      </p:pic>
      <p:pic>
        <p:nvPicPr>
          <p:cNvPr id="8" name="Picture 7"/>
          <p:cNvPicPr>
            <a:picLocks noChangeAspect="1"/>
          </p:cNvPicPr>
          <p:nvPr/>
        </p:nvPicPr>
        <p:blipFill>
          <a:blip r:embed="rId3"/>
          <a:stretch>
            <a:fillRect/>
          </a:stretch>
        </p:blipFill>
        <p:spPr>
          <a:xfrm>
            <a:off x="3479345" y="1448895"/>
            <a:ext cx="2626128" cy="3063816"/>
          </a:xfrm>
          <a:prstGeom prst="rect">
            <a:avLst/>
          </a:prstGeom>
        </p:spPr>
      </p:pic>
      <p:pic>
        <p:nvPicPr>
          <p:cNvPr id="10" name="Picture 9"/>
          <p:cNvPicPr>
            <a:picLocks noChangeAspect="1"/>
          </p:cNvPicPr>
          <p:nvPr/>
        </p:nvPicPr>
        <p:blipFill>
          <a:blip r:embed="rId4"/>
          <a:stretch>
            <a:fillRect/>
          </a:stretch>
        </p:blipFill>
        <p:spPr>
          <a:xfrm>
            <a:off x="6403113" y="1448895"/>
            <a:ext cx="2606443" cy="3016190"/>
          </a:xfrm>
          <a:prstGeom prst="rect">
            <a:avLst/>
          </a:prstGeom>
        </p:spPr>
      </p:pic>
      <p:pic>
        <p:nvPicPr>
          <p:cNvPr id="11" name="Picture 10"/>
          <p:cNvPicPr>
            <a:picLocks noChangeAspect="1"/>
          </p:cNvPicPr>
          <p:nvPr/>
        </p:nvPicPr>
        <p:blipFill>
          <a:blip r:embed="rId5"/>
          <a:stretch>
            <a:fillRect/>
          </a:stretch>
        </p:blipFill>
        <p:spPr>
          <a:xfrm>
            <a:off x="9270320" y="1448895"/>
            <a:ext cx="2425148" cy="3187640"/>
          </a:xfrm>
          <a:prstGeom prst="rect">
            <a:avLst/>
          </a:prstGeom>
        </p:spPr>
      </p:pic>
    </p:spTree>
    <p:extLst>
      <p:ext uri="{BB962C8B-B14F-4D97-AF65-F5344CB8AC3E}">
        <p14:creationId xmlns:p14="http://schemas.microsoft.com/office/powerpoint/2010/main" val="335727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65316"/>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Features Extraction with Convolution</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stretch>
            <a:fillRect/>
          </a:stretch>
        </p:blipFill>
        <p:spPr>
          <a:xfrm>
            <a:off x="2286000" y="1102457"/>
            <a:ext cx="5826034" cy="3190048"/>
          </a:xfrm>
          <a:prstGeom prst="rect">
            <a:avLst/>
          </a:prstGeom>
        </p:spPr>
      </p:pic>
      <p:sp>
        <p:nvSpPr>
          <p:cNvPr id="13" name="Content Placeholder 2"/>
          <p:cNvSpPr txBox="1">
            <a:spLocks/>
          </p:cNvSpPr>
          <p:nvPr/>
        </p:nvSpPr>
        <p:spPr>
          <a:xfrm>
            <a:off x="483326" y="4872447"/>
            <a:ext cx="11458763" cy="198555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ctr">
              <a:buAutoNum type="arabicPeriod"/>
            </a:pPr>
            <a:r>
              <a:rPr lang="en-US" dirty="0">
                <a:latin typeface="Times New Roman" panose="02020603050405020304" pitchFamily="18" charset="0"/>
                <a:cs typeface="Times New Roman" panose="02020603050405020304" pitchFamily="18" charset="0"/>
              </a:rPr>
              <a:t>Apply a set of weight -  a filter – to extract </a:t>
            </a:r>
            <a:r>
              <a:rPr lang="en-US" b="1" dirty="0">
                <a:solidFill>
                  <a:srgbClr val="FF0000"/>
                </a:solidFill>
                <a:latin typeface="Times New Roman" panose="02020603050405020304" pitchFamily="18" charset="0"/>
                <a:cs typeface="Times New Roman" panose="02020603050405020304" pitchFamily="18" charset="0"/>
              </a:rPr>
              <a:t>local features</a:t>
            </a:r>
          </a:p>
          <a:p>
            <a:pPr marL="0" indent="0" algn="ctr">
              <a:buNone/>
            </a:pPr>
            <a:r>
              <a:rPr lang="en-US" dirty="0">
                <a:latin typeface="Times New Roman" panose="02020603050405020304" pitchFamily="18" charset="0"/>
                <a:cs typeface="Times New Roman" panose="02020603050405020304" pitchFamily="18" charset="0"/>
              </a:rPr>
              <a:t> </a:t>
            </a:r>
          </a:p>
          <a:p>
            <a:pPr marL="514350" indent="-514350" algn="ctr">
              <a:buAutoNum type="arabicPeriod" startAt="2"/>
            </a:pPr>
            <a:r>
              <a:rPr lang="en-US" dirty="0">
                <a:latin typeface="Times New Roman" panose="02020603050405020304" pitchFamily="18" charset="0"/>
                <a:cs typeface="Times New Roman" panose="02020603050405020304" pitchFamily="18" charset="0"/>
              </a:rPr>
              <a:t>Use </a:t>
            </a:r>
            <a:r>
              <a:rPr lang="en-US" b="1" dirty="0">
                <a:solidFill>
                  <a:srgbClr val="FF0000"/>
                </a:solidFill>
                <a:latin typeface="Times New Roman" panose="02020603050405020304" pitchFamily="18" charset="0"/>
                <a:cs typeface="Times New Roman" panose="02020603050405020304" pitchFamily="18" charset="0"/>
              </a:rPr>
              <a:t>Multiple filters </a:t>
            </a:r>
            <a:r>
              <a:rPr lang="en-US" dirty="0">
                <a:latin typeface="Times New Roman" panose="02020603050405020304" pitchFamily="18" charset="0"/>
                <a:cs typeface="Times New Roman" panose="02020603050405020304" pitchFamily="18" charset="0"/>
              </a:rPr>
              <a:t>to extract different features.</a:t>
            </a:r>
          </a:p>
          <a:p>
            <a:pPr marL="0" indent="0" algn="ctr">
              <a:buNone/>
            </a:pPr>
            <a:endParaRPr lang="en-US" dirty="0">
              <a:latin typeface="Times New Roman" panose="02020603050405020304" pitchFamily="18" charset="0"/>
              <a:cs typeface="Times New Roman" panose="02020603050405020304" pitchFamily="18" charset="0"/>
            </a:endParaRPr>
          </a:p>
          <a:p>
            <a:pPr marL="514350" indent="-514350" algn="ctr">
              <a:buAutoNum type="arabicPeriod" startAt="2"/>
            </a:pPr>
            <a:r>
              <a:rPr lang="en-US" b="1" dirty="0">
                <a:solidFill>
                  <a:srgbClr val="FF0000"/>
                </a:solidFill>
                <a:latin typeface="Times New Roman" panose="02020603050405020304" pitchFamily="18" charset="0"/>
                <a:cs typeface="Times New Roman" panose="02020603050405020304" pitchFamily="18" charset="0"/>
              </a:rPr>
              <a:t>Spatially share </a:t>
            </a:r>
            <a:r>
              <a:rPr lang="en-US" dirty="0">
                <a:latin typeface="Times New Roman" panose="02020603050405020304" pitchFamily="18" charset="0"/>
                <a:cs typeface="Times New Roman" panose="02020603050405020304" pitchFamily="18" charset="0"/>
              </a:rPr>
              <a:t>parameters of each filter</a:t>
            </a:r>
          </a:p>
          <a:p>
            <a:pPr marL="0" indent="0" algn="ctr">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176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196" y="1356528"/>
            <a:ext cx="11860237" cy="2194559"/>
          </a:xfrm>
        </p:spPr>
        <p:txBody>
          <a:bodyPr>
            <a:normAutofit/>
          </a:bodyPr>
          <a:lstStyle/>
          <a:p>
            <a:pPr marL="0" indent="0" algn="ctr">
              <a:buNone/>
            </a:pPr>
            <a:r>
              <a:rPr lang="en-US" sz="6600" dirty="0">
                <a:latin typeface="Times New Roman" panose="02020603050405020304" pitchFamily="18" charset="0"/>
                <a:cs typeface="Times New Roman" panose="02020603050405020304" pitchFamily="18" charset="0"/>
              </a:rPr>
              <a:t> Convolutional Neural Networks (CNNs)</a:t>
            </a:r>
          </a:p>
        </p:txBody>
      </p:sp>
      <p:sp>
        <p:nvSpPr>
          <p:cNvPr id="4" name="Content Placeholder 2"/>
          <p:cNvSpPr txBox="1">
            <a:spLocks/>
          </p:cNvSpPr>
          <p:nvPr/>
        </p:nvSpPr>
        <p:spPr>
          <a:xfrm>
            <a:off x="0" y="4106982"/>
            <a:ext cx="11934417" cy="11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Times New Roman" panose="02020603050405020304" pitchFamily="18" charset="0"/>
                <a:cs typeface="Times New Roman" panose="02020603050405020304" pitchFamily="18" charset="0"/>
              </a:rPr>
              <a:t>After understanding the basic operation of Convolution, patching, sliding, and feature map, lets </a:t>
            </a:r>
            <a:r>
              <a:rPr lang="en-US" sz="2400" b="1" dirty="0">
                <a:solidFill>
                  <a:srgbClr val="FF0000"/>
                </a:solidFill>
                <a:latin typeface="Times New Roman" panose="02020603050405020304" pitchFamily="18" charset="0"/>
                <a:cs typeface="Times New Roman" panose="02020603050405020304" pitchFamily="18" charset="0"/>
              </a:rPr>
              <a:t>think to extend the singular convolution  operation to the entire layer </a:t>
            </a:r>
          </a:p>
          <a:p>
            <a:pPr marL="0" indent="0" algn="ctr">
              <a:buNone/>
            </a:pPr>
            <a:endParaRPr lang="en-US" sz="2400"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152400" y="5382788"/>
            <a:ext cx="11934417" cy="11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Times New Roman" panose="02020603050405020304" pitchFamily="18" charset="0"/>
                <a:cs typeface="Times New Roman" panose="02020603050405020304" pitchFamily="18" charset="0"/>
              </a:rPr>
              <a:t>To Discus the Architecture of CNN: Which is the core of this topic</a:t>
            </a:r>
            <a:endParaRPr lang="en-US" sz="24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44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Simple CNNs for Classifying an Image</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4" name="Content Placeholder 2"/>
          <p:cNvSpPr txBox="1">
            <a:spLocks/>
          </p:cNvSpPr>
          <p:nvPr/>
        </p:nvSpPr>
        <p:spPr>
          <a:xfrm>
            <a:off x="144362" y="4448079"/>
            <a:ext cx="12165203" cy="853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Times New Roman" panose="02020603050405020304" pitchFamily="18" charset="0"/>
                <a:cs typeface="Times New Roman" panose="02020603050405020304" pitchFamily="18" charset="0"/>
              </a:rPr>
              <a:t>Thee main Operations of CNN:</a:t>
            </a:r>
          </a:p>
          <a:p>
            <a:pPr marL="0" indent="0" algn="ctr">
              <a:buNone/>
            </a:pPr>
            <a:r>
              <a:rPr lang="en-US" sz="1800" dirty="0">
                <a:solidFill>
                  <a:srgbClr val="FF0000"/>
                </a:solidFill>
                <a:latin typeface="Times New Roman" panose="02020603050405020304" pitchFamily="18" charset="0"/>
                <a:cs typeface="Times New Roman" panose="02020603050405020304" pitchFamily="18" charset="0"/>
              </a:rPr>
              <a:t>1- Convolution:</a:t>
            </a: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0" y="647890"/>
            <a:ext cx="12192000" cy="4354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Main task: </a:t>
            </a:r>
            <a:r>
              <a:rPr lang="en-US" sz="1800" dirty="0">
                <a:latin typeface="Times New Roman" panose="02020603050405020304" pitchFamily="18" charset="0"/>
                <a:cs typeface="Times New Roman" panose="02020603050405020304" pitchFamily="18" charset="0"/>
              </a:rPr>
              <a:t>To extract feature directly from the raw data and use these learn features for classification or detecting an object </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95694" y="1196925"/>
            <a:ext cx="8787494" cy="3083331"/>
          </a:xfrm>
          <a:prstGeom prst="rect">
            <a:avLst/>
          </a:prstGeom>
        </p:spPr>
      </p:pic>
      <p:sp>
        <p:nvSpPr>
          <p:cNvPr id="11" name="Content Placeholder 2"/>
          <p:cNvSpPr txBox="1">
            <a:spLocks/>
          </p:cNvSpPr>
          <p:nvPr/>
        </p:nvSpPr>
        <p:spPr>
          <a:xfrm>
            <a:off x="144362" y="5508161"/>
            <a:ext cx="11890211" cy="6313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rgbClr val="FF0000"/>
                </a:solidFill>
                <a:latin typeface="Times New Roman" panose="02020603050405020304" pitchFamily="18" charset="0"/>
                <a:cs typeface="Times New Roman" panose="02020603050405020304" pitchFamily="18" charset="0"/>
              </a:rPr>
              <a:t>2- Non-linearity:</a:t>
            </a:r>
            <a:endParaRPr lang="en-US" sz="18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91441" y="6207031"/>
            <a:ext cx="12165203" cy="631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rgbClr val="FF0000"/>
                </a:solidFill>
                <a:latin typeface="Times New Roman" panose="02020603050405020304" pitchFamily="18" charset="0"/>
                <a:cs typeface="Times New Roman" panose="02020603050405020304" pitchFamily="18" charset="0"/>
              </a:rPr>
              <a:t>3- Pooling:</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28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1"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Simple CNNs for Classifying an Image</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0" y="647890"/>
            <a:ext cx="12192000" cy="4354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Main task: </a:t>
            </a:r>
            <a:r>
              <a:rPr lang="en-US" sz="1800" dirty="0">
                <a:latin typeface="Times New Roman" panose="02020603050405020304" pitchFamily="18" charset="0"/>
                <a:cs typeface="Times New Roman" panose="02020603050405020304" pitchFamily="18" charset="0"/>
              </a:rPr>
              <a:t>To extract feature directly from the raw data and use these learn features for classification or detecting an object </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95694" y="1196925"/>
            <a:ext cx="8787494" cy="3083331"/>
          </a:xfrm>
          <a:prstGeom prst="rect">
            <a:avLst/>
          </a:prstGeom>
        </p:spPr>
      </p:pic>
      <p:sp>
        <p:nvSpPr>
          <p:cNvPr id="15" name="Content Placeholder 2"/>
          <p:cNvSpPr txBox="1">
            <a:spLocks/>
          </p:cNvSpPr>
          <p:nvPr/>
        </p:nvSpPr>
        <p:spPr>
          <a:xfrm>
            <a:off x="26797" y="4693916"/>
            <a:ext cx="12165203" cy="544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Times New Roman" panose="02020603050405020304" pitchFamily="18" charset="0"/>
                <a:cs typeface="Times New Roman" panose="02020603050405020304" pitchFamily="18" charset="0"/>
              </a:rPr>
              <a:t>Finally feeding all of these resulting features to some NN to infer the class score</a:t>
            </a: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8756197" y="1235012"/>
            <a:ext cx="3317418" cy="1503578"/>
          </a:xfrm>
          <a:prstGeom prst="rect">
            <a:avLst/>
          </a:prstGeom>
        </p:spPr>
      </p:pic>
    </p:spTree>
    <p:extLst>
      <p:ext uri="{BB962C8B-B14F-4D97-AF65-F5344CB8AC3E}">
        <p14:creationId xmlns:p14="http://schemas.microsoft.com/office/powerpoint/2010/main" val="109259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23" y="13063"/>
            <a:ext cx="10515600" cy="706029"/>
          </a:xfrm>
        </p:spPr>
        <p:txBody>
          <a:bodyPr/>
          <a:lstStyle/>
          <a:p>
            <a:r>
              <a:rPr lang="en-US">
                <a:latin typeface="Times New Roman" panose="02020603050405020304" pitchFamily="18" charset="0"/>
                <a:cs typeface="Times New Roman" panose="02020603050405020304" pitchFamily="18" charset="0"/>
              </a:rPr>
              <a:t>Non-linearity Operation</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603816" y="1249040"/>
            <a:ext cx="4888367" cy="5283249"/>
          </a:xfrm>
          <a:prstGeom prst="rect">
            <a:avLst/>
          </a:prstGeom>
        </p:spPr>
      </p:pic>
      <p:sp>
        <p:nvSpPr>
          <p:cNvPr id="6" name="Rectangle 5"/>
          <p:cNvSpPr/>
          <p:nvPr/>
        </p:nvSpPr>
        <p:spPr>
          <a:xfrm>
            <a:off x="5895703" y="3150215"/>
            <a:ext cx="6096000" cy="1477328"/>
          </a:xfrm>
          <a:prstGeom prst="rect">
            <a:avLst/>
          </a:prstGeom>
        </p:spPr>
        <p:txBody>
          <a:bodyPr>
            <a:spAutoFit/>
          </a:bodyPr>
          <a:lstStyle/>
          <a:p>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performs an element-wise operation and sets all the negative pixels to 0.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introduces non-linearity to the network, and the generated output is a rectified feature map</a:t>
            </a:r>
          </a:p>
        </p:txBody>
      </p:sp>
    </p:spTree>
    <p:extLst>
      <p:ext uri="{BB962C8B-B14F-4D97-AF65-F5344CB8AC3E}">
        <p14:creationId xmlns:p14="http://schemas.microsoft.com/office/powerpoint/2010/main" val="3885297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for the structure</a:t>
            </a:r>
          </a:p>
        </p:txBody>
      </p:sp>
      <p:pic>
        <p:nvPicPr>
          <p:cNvPr id="6" name="Content Placeholder 5"/>
          <p:cNvPicPr>
            <a:picLocks noGrp="1" noChangeAspect="1"/>
          </p:cNvPicPr>
          <p:nvPr>
            <p:ph idx="1"/>
          </p:nvPr>
        </p:nvPicPr>
        <p:blipFill>
          <a:blip r:embed="rId2"/>
          <a:stretch>
            <a:fillRect/>
          </a:stretch>
        </p:blipFill>
        <p:spPr>
          <a:xfrm>
            <a:off x="243053" y="1881052"/>
            <a:ext cx="11948947" cy="3902370"/>
          </a:xfrm>
          <a:prstGeom prst="rect">
            <a:avLst/>
          </a:prstGeom>
        </p:spPr>
      </p:pic>
    </p:spTree>
    <p:extLst>
      <p:ext uri="{BB962C8B-B14F-4D97-AF65-F5344CB8AC3E}">
        <p14:creationId xmlns:p14="http://schemas.microsoft.com/office/powerpoint/2010/main" val="213662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4" y="353160"/>
            <a:ext cx="7091300" cy="898581"/>
          </a:xfrm>
        </p:spPr>
        <p:txBody>
          <a:bodyPr vert="horz" lIns="91440" tIns="45720" rIns="91440" bIns="45720" rtlCol="0" anchor="ctr">
            <a:normAutofit/>
          </a:bodyPr>
          <a:lstStyle/>
          <a:p>
            <a:r>
              <a:rPr lang="en-US" sz="3100">
                <a:solidFill>
                  <a:srgbClr val="FFFFFF"/>
                </a:solidFill>
              </a:rPr>
              <a:t>Impact: Facial Detection and &amp; Recognition</a:t>
            </a:r>
          </a:p>
        </p:txBody>
      </p:sp>
      <p:pic>
        <p:nvPicPr>
          <p:cNvPr id="5" name="Picture 4"/>
          <p:cNvPicPr>
            <a:picLocks noChangeAspect="1"/>
          </p:cNvPicPr>
          <p:nvPr/>
        </p:nvPicPr>
        <p:blipFill>
          <a:blip r:embed="rId2"/>
          <a:stretch>
            <a:fillRect/>
          </a:stretch>
        </p:blipFill>
        <p:spPr>
          <a:xfrm>
            <a:off x="715748" y="2826920"/>
            <a:ext cx="5131088" cy="2706648"/>
          </a:xfrm>
          <a:prstGeom prst="rect">
            <a:avLst/>
          </a:prstGeom>
        </p:spPr>
      </p:pic>
      <p:pic>
        <p:nvPicPr>
          <p:cNvPr id="4" name="Picture 3"/>
          <p:cNvPicPr>
            <a:picLocks noChangeAspect="1"/>
          </p:cNvPicPr>
          <p:nvPr/>
        </p:nvPicPr>
        <p:blipFill>
          <a:blip r:embed="rId3"/>
          <a:stretch>
            <a:fillRect/>
          </a:stretch>
        </p:blipFill>
        <p:spPr>
          <a:xfrm>
            <a:off x="6345165" y="2217815"/>
            <a:ext cx="1669094" cy="3997831"/>
          </a:xfrm>
          <a:prstGeom prst="rect">
            <a:avLst/>
          </a:prstGeom>
        </p:spPr>
      </p:pic>
    </p:spTree>
    <p:extLst>
      <p:ext uri="{BB962C8B-B14F-4D97-AF65-F5344CB8AC3E}">
        <p14:creationId xmlns:p14="http://schemas.microsoft.com/office/powerpoint/2010/main" val="15864272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Building Basic Architecture of CNN: Convolutional Layers (Local Connectivity)</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5" name="Content Placeholder 2"/>
          <p:cNvSpPr txBox="1">
            <a:spLocks/>
          </p:cNvSpPr>
          <p:nvPr/>
        </p:nvSpPr>
        <p:spPr>
          <a:xfrm>
            <a:off x="26797" y="4693916"/>
            <a:ext cx="12165203" cy="544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Times New Roman" panose="02020603050405020304" pitchFamily="18" charset="0"/>
                <a:cs typeface="Times New Roman" panose="02020603050405020304" pitchFamily="18" charset="0"/>
              </a:rPr>
              <a:t>Finally feeding all of these resulting features to some NN to infer the class score</a:t>
            </a: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98825" y="1575350"/>
            <a:ext cx="5019675" cy="2781300"/>
          </a:xfrm>
          <a:prstGeom prst="rect">
            <a:avLst/>
          </a:prstGeom>
        </p:spPr>
      </p:pic>
      <p:sp>
        <p:nvSpPr>
          <p:cNvPr id="11" name="Title 1"/>
          <p:cNvSpPr txBox="1">
            <a:spLocks/>
          </p:cNvSpPr>
          <p:nvPr/>
        </p:nvSpPr>
        <p:spPr>
          <a:xfrm>
            <a:off x="7271658" y="1575349"/>
            <a:ext cx="3635829" cy="15727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latin typeface="Times New Roman" panose="02020603050405020304" pitchFamily="18" charset="0"/>
                <a:cs typeface="Times New Roman" panose="02020603050405020304" pitchFamily="18" charset="0"/>
              </a:rPr>
              <a:t>For neuron in hidden Layers:</a:t>
            </a:r>
          </a:p>
          <a:p>
            <a:pPr algn="ctr"/>
            <a:r>
              <a:rPr lang="en-US" sz="2000" b="1" dirty="0">
                <a:latin typeface="Times New Roman" panose="02020603050405020304" pitchFamily="18" charset="0"/>
                <a:cs typeface="Times New Roman" panose="02020603050405020304" pitchFamily="18" charset="0"/>
              </a:rPr>
              <a:t> </a:t>
            </a:r>
          </a:p>
          <a:p>
            <a:pPr marL="285750" indent="-285750" algn="ctr">
              <a:buFontTx/>
              <a:buChar char="-"/>
            </a:pPr>
            <a:r>
              <a:rPr lang="en-US" sz="2000" dirty="0">
                <a:latin typeface="Times New Roman" panose="02020603050405020304" pitchFamily="18" charset="0"/>
                <a:cs typeface="Times New Roman" panose="02020603050405020304" pitchFamily="18" charset="0"/>
              </a:rPr>
              <a:t>Take input from patch</a:t>
            </a:r>
          </a:p>
          <a:p>
            <a:pPr marL="285750" indent="-285750" algn="ctr">
              <a:buFontTx/>
              <a:buChar char="-"/>
            </a:pPr>
            <a:r>
              <a:rPr lang="en-US" sz="2000" dirty="0">
                <a:latin typeface="Times New Roman" panose="02020603050405020304" pitchFamily="18" charset="0"/>
                <a:cs typeface="Times New Roman" panose="02020603050405020304" pitchFamily="18" charset="0"/>
              </a:rPr>
              <a:t>Compute weighted sum</a:t>
            </a:r>
          </a:p>
          <a:p>
            <a:pPr marL="285750" indent="-285750" algn="ctr">
              <a:buFontTx/>
              <a:buChar char="-"/>
            </a:pPr>
            <a:r>
              <a:rPr lang="en-US" sz="2000" dirty="0">
                <a:latin typeface="Times New Roman" panose="02020603050405020304" pitchFamily="18" charset="0"/>
                <a:cs typeface="Times New Roman" panose="02020603050405020304" pitchFamily="18" charset="0"/>
              </a:rPr>
              <a:t>Apply bias</a:t>
            </a: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47896" y="5873928"/>
            <a:ext cx="12165203" cy="631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Times New Roman" panose="02020603050405020304" pitchFamily="18" charset="0"/>
                <a:cs typeface="Times New Roman" panose="02020603050405020304" pitchFamily="18" charset="0"/>
              </a:rPr>
              <a:t>A very special point is the local connectivity, where every single neuron in this hidden layer only sees a certain patch in its previous layer</a:t>
            </a:r>
          </a:p>
        </p:txBody>
      </p:sp>
    </p:spTree>
    <p:extLst>
      <p:ext uri="{BB962C8B-B14F-4D97-AF65-F5344CB8AC3E}">
        <p14:creationId xmlns:p14="http://schemas.microsoft.com/office/powerpoint/2010/main" val="151524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Building Basic Architecture of CNN: Convolutional Layers (Local Connectivity)</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43431" y="1507075"/>
            <a:ext cx="5923598" cy="3282145"/>
          </a:xfrm>
          <a:prstGeom prst="rect">
            <a:avLst/>
          </a:prstGeom>
        </p:spPr>
      </p:pic>
      <p:sp>
        <p:nvSpPr>
          <p:cNvPr id="11" name="Title 1"/>
          <p:cNvSpPr txBox="1">
            <a:spLocks/>
          </p:cNvSpPr>
          <p:nvPr/>
        </p:nvSpPr>
        <p:spPr>
          <a:xfrm>
            <a:off x="6035040" y="1352009"/>
            <a:ext cx="6156960" cy="17961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rgbClr val="FF0000"/>
                </a:solidFill>
                <a:latin typeface="Times New Roman" panose="02020603050405020304" pitchFamily="18" charset="0"/>
                <a:cs typeface="Times New Roman" panose="02020603050405020304" pitchFamily="18" charset="0"/>
              </a:rPr>
              <a:t>Convolution is about: </a:t>
            </a:r>
          </a:p>
          <a:p>
            <a:pPr algn="ctr"/>
            <a:r>
              <a:rPr lang="en-US" sz="2000" b="1" dirty="0">
                <a:latin typeface="Times New Roman" panose="02020603050405020304" pitchFamily="18" charset="0"/>
                <a:cs typeface="Times New Roman" panose="02020603050405020304" pitchFamily="18" charset="0"/>
              </a:rPr>
              <a:t> </a:t>
            </a:r>
          </a:p>
          <a:p>
            <a:pPr marL="285750" indent="-285750" algn="ctr">
              <a:buFontTx/>
              <a:buChar char="-"/>
            </a:pPr>
            <a:r>
              <a:rPr lang="en-US" sz="2000" b="1" dirty="0">
                <a:latin typeface="Times New Roman" panose="02020603050405020304" pitchFamily="18" charset="0"/>
                <a:cs typeface="Times New Roman" panose="02020603050405020304" pitchFamily="18" charset="0"/>
              </a:rPr>
              <a:t>Element-wise</a:t>
            </a:r>
            <a:r>
              <a:rPr lang="en-US" sz="2000" dirty="0">
                <a:latin typeface="Times New Roman" panose="02020603050405020304" pitchFamily="18" charset="0"/>
                <a:cs typeface="Times New Roman" panose="02020603050405020304" pitchFamily="18" charset="0"/>
              </a:rPr>
              <a:t> multiplication operation</a:t>
            </a:r>
          </a:p>
          <a:p>
            <a:pPr marL="285750" indent="-285750" algn="ctr">
              <a:buFontTx/>
              <a:buChar char="-"/>
            </a:pPr>
            <a:r>
              <a:rPr lang="en-US" sz="2000" b="1" dirty="0">
                <a:latin typeface="Times New Roman" panose="02020603050405020304" pitchFamily="18" charset="0"/>
                <a:cs typeface="Times New Roman" panose="02020603050405020304" pitchFamily="18" charset="0"/>
              </a:rPr>
              <a:t>Addition</a:t>
            </a:r>
            <a:r>
              <a:rPr lang="en-US" sz="2000" dirty="0">
                <a:latin typeface="Times New Roman" panose="02020603050405020304" pitchFamily="18" charset="0"/>
                <a:cs typeface="Times New Roman" panose="02020603050405020304" pitchFamily="18" charset="0"/>
              </a:rPr>
              <a:t> operation </a:t>
            </a:r>
          </a:p>
          <a:p>
            <a:pPr marL="285750" indent="-285750" algn="ctr">
              <a:buFontTx/>
              <a:buChar char="-"/>
            </a:pPr>
            <a:r>
              <a:rPr lang="en-US" sz="2000" b="1" dirty="0">
                <a:latin typeface="Times New Roman" panose="02020603050405020304" pitchFamily="18" charset="0"/>
                <a:cs typeface="Times New Roman" panose="02020603050405020304" pitchFamily="18" charset="0"/>
              </a:rPr>
              <a:t>Sliding</a:t>
            </a:r>
            <a:r>
              <a:rPr lang="en-US" sz="2000" dirty="0">
                <a:latin typeface="Times New Roman" panose="02020603050405020304" pitchFamily="18" charset="0"/>
                <a:cs typeface="Times New Roman" panose="02020603050405020304" pitchFamily="18" charset="0"/>
              </a:rPr>
              <a:t> operation</a:t>
            </a:r>
          </a:p>
          <a:p>
            <a:pPr algn="ctr"/>
            <a:r>
              <a:rPr lang="en-US" sz="2000" dirty="0">
                <a:latin typeface="Times New Roman" panose="02020603050405020304" pitchFamily="18" charset="0"/>
                <a:cs typeface="Times New Roman" panose="02020603050405020304" pitchFamily="18" charset="0"/>
              </a:rPr>
              <a:t>Provide basis for layers that define how neurons in the convolutional layers are connected and how they are mathematically formulated. </a:t>
            </a:r>
          </a:p>
        </p:txBody>
      </p:sp>
      <p:sp>
        <p:nvSpPr>
          <p:cNvPr id="9" name="Title 1"/>
          <p:cNvSpPr txBox="1">
            <a:spLocks/>
          </p:cNvSpPr>
          <p:nvPr/>
        </p:nvSpPr>
        <p:spPr>
          <a:xfrm>
            <a:off x="0" y="647890"/>
            <a:ext cx="12192000" cy="4354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Now lets define the actual computation that going on for a neuron in a hidden layer, its inputs are those neuron that fell with its patch in the previous layer</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43431" y="5057911"/>
            <a:ext cx="4886325" cy="1209675"/>
          </a:xfrm>
          <a:prstGeom prst="rect">
            <a:avLst/>
          </a:prstGeom>
        </p:spPr>
      </p:pic>
      <p:sp>
        <p:nvSpPr>
          <p:cNvPr id="7" name="Freeform 6"/>
          <p:cNvSpPr/>
          <p:nvPr/>
        </p:nvSpPr>
        <p:spPr>
          <a:xfrm>
            <a:off x="-26949" y="1423851"/>
            <a:ext cx="1608982" cy="3788229"/>
          </a:xfrm>
          <a:custGeom>
            <a:avLst/>
            <a:gdLst>
              <a:gd name="connsiteX0" fmla="*/ 235955 w 1608982"/>
              <a:gd name="connsiteY0" fmla="*/ 1149532 h 3788229"/>
              <a:gd name="connsiteX1" fmla="*/ 209829 w 1608982"/>
              <a:gd name="connsiteY1" fmla="*/ 1018903 h 3788229"/>
              <a:gd name="connsiteX2" fmla="*/ 183703 w 1608982"/>
              <a:gd name="connsiteY2" fmla="*/ 783772 h 3788229"/>
              <a:gd name="connsiteX3" fmla="*/ 170640 w 1608982"/>
              <a:gd name="connsiteY3" fmla="*/ 561703 h 3788229"/>
              <a:gd name="connsiteX4" fmla="*/ 157578 w 1608982"/>
              <a:gd name="connsiteY4" fmla="*/ 509452 h 3788229"/>
              <a:gd name="connsiteX5" fmla="*/ 170640 w 1608982"/>
              <a:gd name="connsiteY5" fmla="*/ 431075 h 3788229"/>
              <a:gd name="connsiteX6" fmla="*/ 209829 w 1608982"/>
              <a:gd name="connsiteY6" fmla="*/ 313509 h 3788229"/>
              <a:gd name="connsiteX7" fmla="*/ 249018 w 1608982"/>
              <a:gd name="connsiteY7" fmla="*/ 235132 h 3788229"/>
              <a:gd name="connsiteX8" fmla="*/ 275143 w 1608982"/>
              <a:gd name="connsiteY8" fmla="*/ 156755 h 3788229"/>
              <a:gd name="connsiteX9" fmla="*/ 314332 w 1608982"/>
              <a:gd name="connsiteY9" fmla="*/ 117566 h 3788229"/>
              <a:gd name="connsiteX10" fmla="*/ 640903 w 1608982"/>
              <a:gd name="connsiteY10" fmla="*/ 78378 h 3788229"/>
              <a:gd name="connsiteX11" fmla="*/ 784595 w 1608982"/>
              <a:gd name="connsiteY11" fmla="*/ 52252 h 3788229"/>
              <a:gd name="connsiteX12" fmla="*/ 928286 w 1608982"/>
              <a:gd name="connsiteY12" fmla="*/ 39189 h 3788229"/>
              <a:gd name="connsiteX13" fmla="*/ 1032789 w 1608982"/>
              <a:gd name="connsiteY13" fmla="*/ 0 h 3788229"/>
              <a:gd name="connsiteX14" fmla="*/ 1503052 w 1608982"/>
              <a:gd name="connsiteY14" fmla="*/ 13063 h 3788229"/>
              <a:gd name="connsiteX15" fmla="*/ 1581429 w 1608982"/>
              <a:gd name="connsiteY15" fmla="*/ 39189 h 3788229"/>
              <a:gd name="connsiteX16" fmla="*/ 1607555 w 1608982"/>
              <a:gd name="connsiteY16" fmla="*/ 78378 h 3788229"/>
              <a:gd name="connsiteX17" fmla="*/ 1555303 w 1608982"/>
              <a:gd name="connsiteY17" fmla="*/ 209006 h 3788229"/>
              <a:gd name="connsiteX18" fmla="*/ 1489989 w 1608982"/>
              <a:gd name="connsiteY18" fmla="*/ 274320 h 3788229"/>
              <a:gd name="connsiteX19" fmla="*/ 1463863 w 1608982"/>
              <a:gd name="connsiteY19" fmla="*/ 313509 h 3788229"/>
              <a:gd name="connsiteX20" fmla="*/ 1385486 w 1608982"/>
              <a:gd name="connsiteY20" fmla="*/ 365760 h 3788229"/>
              <a:gd name="connsiteX21" fmla="*/ 1333235 w 1608982"/>
              <a:gd name="connsiteY21" fmla="*/ 470263 h 3788229"/>
              <a:gd name="connsiteX22" fmla="*/ 1280983 w 1608982"/>
              <a:gd name="connsiteY22" fmla="*/ 613955 h 3788229"/>
              <a:gd name="connsiteX23" fmla="*/ 1267920 w 1608982"/>
              <a:gd name="connsiteY23" fmla="*/ 653143 h 3788229"/>
              <a:gd name="connsiteX24" fmla="*/ 1254858 w 1608982"/>
              <a:gd name="connsiteY24" fmla="*/ 692332 h 3788229"/>
              <a:gd name="connsiteX25" fmla="*/ 1241795 w 1608982"/>
              <a:gd name="connsiteY25" fmla="*/ 1136469 h 3788229"/>
              <a:gd name="connsiteX26" fmla="*/ 484149 w 1608982"/>
              <a:gd name="connsiteY26" fmla="*/ 1162595 h 3788229"/>
              <a:gd name="connsiteX27" fmla="*/ 431898 w 1608982"/>
              <a:gd name="connsiteY27" fmla="*/ 1175658 h 3788229"/>
              <a:gd name="connsiteX28" fmla="*/ 249018 w 1608982"/>
              <a:gd name="connsiteY28" fmla="*/ 1201783 h 3788229"/>
              <a:gd name="connsiteX29" fmla="*/ 209829 w 1608982"/>
              <a:gd name="connsiteY29" fmla="*/ 1227909 h 3788229"/>
              <a:gd name="connsiteX30" fmla="*/ 183703 w 1608982"/>
              <a:gd name="connsiteY30" fmla="*/ 1267098 h 3788229"/>
              <a:gd name="connsiteX31" fmla="*/ 131452 w 1608982"/>
              <a:gd name="connsiteY31" fmla="*/ 1319349 h 3788229"/>
              <a:gd name="connsiteX32" fmla="*/ 118389 w 1608982"/>
              <a:gd name="connsiteY32" fmla="*/ 1371600 h 3788229"/>
              <a:gd name="connsiteX33" fmla="*/ 79200 w 1608982"/>
              <a:gd name="connsiteY33" fmla="*/ 1449978 h 3788229"/>
              <a:gd name="connsiteX34" fmla="*/ 66138 w 1608982"/>
              <a:gd name="connsiteY34" fmla="*/ 1489166 h 3788229"/>
              <a:gd name="connsiteX35" fmla="*/ 13886 w 1608982"/>
              <a:gd name="connsiteY35" fmla="*/ 1567543 h 3788229"/>
              <a:gd name="connsiteX36" fmla="*/ 13886 w 1608982"/>
              <a:gd name="connsiteY36" fmla="*/ 1907178 h 3788229"/>
              <a:gd name="connsiteX37" fmla="*/ 40012 w 1608982"/>
              <a:gd name="connsiteY37" fmla="*/ 1959429 h 3788229"/>
              <a:gd name="connsiteX38" fmla="*/ 53075 w 1608982"/>
              <a:gd name="connsiteY38" fmla="*/ 2011680 h 3788229"/>
              <a:gd name="connsiteX39" fmla="*/ 79200 w 1608982"/>
              <a:gd name="connsiteY39" fmla="*/ 2168435 h 3788229"/>
              <a:gd name="connsiteX40" fmla="*/ 105326 w 1608982"/>
              <a:gd name="connsiteY40" fmla="*/ 2259875 h 3788229"/>
              <a:gd name="connsiteX41" fmla="*/ 118389 w 1608982"/>
              <a:gd name="connsiteY41" fmla="*/ 2495006 h 3788229"/>
              <a:gd name="connsiteX42" fmla="*/ 131452 w 1608982"/>
              <a:gd name="connsiteY42" fmla="*/ 2560320 h 3788229"/>
              <a:gd name="connsiteX43" fmla="*/ 157578 w 1608982"/>
              <a:gd name="connsiteY43" fmla="*/ 2704012 h 3788229"/>
              <a:gd name="connsiteX44" fmla="*/ 170640 w 1608982"/>
              <a:gd name="connsiteY44" fmla="*/ 2952206 h 3788229"/>
              <a:gd name="connsiteX45" fmla="*/ 183703 w 1608982"/>
              <a:gd name="connsiteY45" fmla="*/ 3004458 h 3788229"/>
              <a:gd name="connsiteX46" fmla="*/ 209829 w 1608982"/>
              <a:gd name="connsiteY46" fmla="*/ 3161212 h 3788229"/>
              <a:gd name="connsiteX47" fmla="*/ 222892 w 1608982"/>
              <a:gd name="connsiteY47" fmla="*/ 3357155 h 3788229"/>
              <a:gd name="connsiteX48" fmla="*/ 249018 w 1608982"/>
              <a:gd name="connsiteY48" fmla="*/ 3448595 h 3788229"/>
              <a:gd name="connsiteX49" fmla="*/ 275143 w 1608982"/>
              <a:gd name="connsiteY49" fmla="*/ 3579223 h 3788229"/>
              <a:gd name="connsiteX50" fmla="*/ 301269 w 1608982"/>
              <a:gd name="connsiteY50" fmla="*/ 3657600 h 3788229"/>
              <a:gd name="connsiteX51" fmla="*/ 314332 w 1608982"/>
              <a:gd name="connsiteY51" fmla="*/ 3696789 h 3788229"/>
              <a:gd name="connsiteX52" fmla="*/ 327395 w 1608982"/>
              <a:gd name="connsiteY52" fmla="*/ 3749040 h 3788229"/>
              <a:gd name="connsiteX53" fmla="*/ 340458 w 1608982"/>
              <a:gd name="connsiteY53" fmla="*/ 3788229 h 378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08982" h="3788229">
                <a:moveTo>
                  <a:pt x="235955" y="1149532"/>
                </a:moveTo>
                <a:cubicBezTo>
                  <a:pt x="227246" y="1105989"/>
                  <a:pt x="213849" y="1063126"/>
                  <a:pt x="209829" y="1018903"/>
                </a:cubicBezTo>
                <a:cubicBezTo>
                  <a:pt x="193978" y="844549"/>
                  <a:pt x="203568" y="922823"/>
                  <a:pt x="183703" y="783772"/>
                </a:cubicBezTo>
                <a:cubicBezTo>
                  <a:pt x="179349" y="709749"/>
                  <a:pt x="177670" y="635520"/>
                  <a:pt x="170640" y="561703"/>
                </a:cubicBezTo>
                <a:cubicBezTo>
                  <a:pt x="168938" y="543831"/>
                  <a:pt x="157578" y="527405"/>
                  <a:pt x="157578" y="509452"/>
                </a:cubicBezTo>
                <a:cubicBezTo>
                  <a:pt x="157578" y="482966"/>
                  <a:pt x="165446" y="457047"/>
                  <a:pt x="170640" y="431075"/>
                </a:cubicBezTo>
                <a:cubicBezTo>
                  <a:pt x="183147" y="368537"/>
                  <a:pt x="185189" y="379215"/>
                  <a:pt x="209829" y="313509"/>
                </a:cubicBezTo>
                <a:cubicBezTo>
                  <a:pt x="233008" y="251700"/>
                  <a:pt x="209381" y="294586"/>
                  <a:pt x="249018" y="235132"/>
                </a:cubicBezTo>
                <a:cubicBezTo>
                  <a:pt x="257726" y="209006"/>
                  <a:pt x="255670" y="176228"/>
                  <a:pt x="275143" y="156755"/>
                </a:cubicBezTo>
                <a:cubicBezTo>
                  <a:pt x="288206" y="143692"/>
                  <a:pt x="298183" y="126538"/>
                  <a:pt x="314332" y="117566"/>
                </a:cubicBezTo>
                <a:cubicBezTo>
                  <a:pt x="401945" y="68892"/>
                  <a:pt x="573861" y="81906"/>
                  <a:pt x="640903" y="78378"/>
                </a:cubicBezTo>
                <a:cubicBezTo>
                  <a:pt x="688800" y="69669"/>
                  <a:pt x="736359" y="58830"/>
                  <a:pt x="784595" y="52252"/>
                </a:cubicBezTo>
                <a:cubicBezTo>
                  <a:pt x="832248" y="45754"/>
                  <a:pt x="881223" y="49097"/>
                  <a:pt x="928286" y="39189"/>
                </a:cubicBezTo>
                <a:cubicBezTo>
                  <a:pt x="964691" y="31525"/>
                  <a:pt x="997955" y="13063"/>
                  <a:pt x="1032789" y="0"/>
                </a:cubicBezTo>
                <a:cubicBezTo>
                  <a:pt x="1189543" y="4354"/>
                  <a:pt x="1346636" y="1890"/>
                  <a:pt x="1503052" y="13063"/>
                </a:cubicBezTo>
                <a:cubicBezTo>
                  <a:pt x="1530521" y="15025"/>
                  <a:pt x="1581429" y="39189"/>
                  <a:pt x="1581429" y="39189"/>
                </a:cubicBezTo>
                <a:cubicBezTo>
                  <a:pt x="1590138" y="52252"/>
                  <a:pt x="1605821" y="62774"/>
                  <a:pt x="1607555" y="78378"/>
                </a:cubicBezTo>
                <a:cubicBezTo>
                  <a:pt x="1615346" y="148493"/>
                  <a:pt x="1590300" y="160010"/>
                  <a:pt x="1555303" y="209006"/>
                </a:cubicBezTo>
                <a:cubicBezTo>
                  <a:pt x="1515717" y="264426"/>
                  <a:pt x="1546993" y="236319"/>
                  <a:pt x="1489989" y="274320"/>
                </a:cubicBezTo>
                <a:cubicBezTo>
                  <a:pt x="1481280" y="287383"/>
                  <a:pt x="1475678" y="303171"/>
                  <a:pt x="1463863" y="313509"/>
                </a:cubicBezTo>
                <a:cubicBezTo>
                  <a:pt x="1440233" y="334185"/>
                  <a:pt x="1385486" y="365760"/>
                  <a:pt x="1385486" y="365760"/>
                </a:cubicBezTo>
                <a:cubicBezTo>
                  <a:pt x="1368069" y="400594"/>
                  <a:pt x="1347699" y="434103"/>
                  <a:pt x="1333235" y="470263"/>
                </a:cubicBezTo>
                <a:cubicBezTo>
                  <a:pt x="1296881" y="561149"/>
                  <a:pt x="1314525" y="513330"/>
                  <a:pt x="1280983" y="613955"/>
                </a:cubicBezTo>
                <a:lnTo>
                  <a:pt x="1267920" y="653143"/>
                </a:lnTo>
                <a:lnTo>
                  <a:pt x="1254858" y="692332"/>
                </a:lnTo>
                <a:cubicBezTo>
                  <a:pt x="1250504" y="840378"/>
                  <a:pt x="1368227" y="1059324"/>
                  <a:pt x="1241795" y="1136469"/>
                </a:cubicBezTo>
                <a:cubicBezTo>
                  <a:pt x="1026081" y="1268091"/>
                  <a:pt x="484149" y="1162595"/>
                  <a:pt x="484149" y="1162595"/>
                </a:cubicBezTo>
                <a:cubicBezTo>
                  <a:pt x="466732" y="1166949"/>
                  <a:pt x="449694" y="1173285"/>
                  <a:pt x="431898" y="1175658"/>
                </a:cubicBezTo>
                <a:cubicBezTo>
                  <a:pt x="390934" y="1181120"/>
                  <a:pt x="300496" y="1176044"/>
                  <a:pt x="249018" y="1201783"/>
                </a:cubicBezTo>
                <a:cubicBezTo>
                  <a:pt x="234976" y="1208804"/>
                  <a:pt x="222892" y="1219200"/>
                  <a:pt x="209829" y="1227909"/>
                </a:cubicBezTo>
                <a:cubicBezTo>
                  <a:pt x="201120" y="1240972"/>
                  <a:pt x="193920" y="1255178"/>
                  <a:pt x="183703" y="1267098"/>
                </a:cubicBezTo>
                <a:cubicBezTo>
                  <a:pt x="167673" y="1285800"/>
                  <a:pt x="144507" y="1298462"/>
                  <a:pt x="131452" y="1319349"/>
                </a:cubicBezTo>
                <a:cubicBezTo>
                  <a:pt x="121937" y="1334573"/>
                  <a:pt x="123321" y="1354338"/>
                  <a:pt x="118389" y="1371600"/>
                </a:cubicBezTo>
                <a:cubicBezTo>
                  <a:pt x="104868" y="1418923"/>
                  <a:pt x="107826" y="1407040"/>
                  <a:pt x="79200" y="1449978"/>
                </a:cubicBezTo>
                <a:cubicBezTo>
                  <a:pt x="74846" y="1463041"/>
                  <a:pt x="72825" y="1477130"/>
                  <a:pt x="66138" y="1489166"/>
                </a:cubicBezTo>
                <a:cubicBezTo>
                  <a:pt x="50889" y="1516614"/>
                  <a:pt x="13886" y="1567543"/>
                  <a:pt x="13886" y="1567543"/>
                </a:cubicBezTo>
                <a:cubicBezTo>
                  <a:pt x="2153" y="1708338"/>
                  <a:pt x="-10379" y="1761591"/>
                  <a:pt x="13886" y="1907178"/>
                </a:cubicBezTo>
                <a:cubicBezTo>
                  <a:pt x="17087" y="1926386"/>
                  <a:pt x="33175" y="1941196"/>
                  <a:pt x="40012" y="1959429"/>
                </a:cubicBezTo>
                <a:cubicBezTo>
                  <a:pt x="46316" y="1976239"/>
                  <a:pt x="49767" y="1994034"/>
                  <a:pt x="53075" y="2011680"/>
                </a:cubicBezTo>
                <a:cubicBezTo>
                  <a:pt x="62837" y="2063745"/>
                  <a:pt x="66352" y="2117044"/>
                  <a:pt x="79200" y="2168435"/>
                </a:cubicBezTo>
                <a:cubicBezTo>
                  <a:pt x="95603" y="2234044"/>
                  <a:pt x="86586" y="2203654"/>
                  <a:pt x="105326" y="2259875"/>
                </a:cubicBezTo>
                <a:cubicBezTo>
                  <a:pt x="109680" y="2338252"/>
                  <a:pt x="111589" y="2416803"/>
                  <a:pt x="118389" y="2495006"/>
                </a:cubicBezTo>
                <a:cubicBezTo>
                  <a:pt x="120312" y="2517125"/>
                  <a:pt x="127480" y="2538476"/>
                  <a:pt x="131452" y="2560320"/>
                </a:cubicBezTo>
                <a:cubicBezTo>
                  <a:pt x="164878" y="2744162"/>
                  <a:pt x="125311" y="2542677"/>
                  <a:pt x="157578" y="2704012"/>
                </a:cubicBezTo>
                <a:cubicBezTo>
                  <a:pt x="161932" y="2786743"/>
                  <a:pt x="163463" y="2869672"/>
                  <a:pt x="170640" y="2952206"/>
                </a:cubicBezTo>
                <a:cubicBezTo>
                  <a:pt x="172195" y="2970092"/>
                  <a:pt x="180394" y="2986812"/>
                  <a:pt x="183703" y="3004458"/>
                </a:cubicBezTo>
                <a:cubicBezTo>
                  <a:pt x="193465" y="3056523"/>
                  <a:pt x="209829" y="3161212"/>
                  <a:pt x="209829" y="3161212"/>
                </a:cubicBezTo>
                <a:cubicBezTo>
                  <a:pt x="214183" y="3226526"/>
                  <a:pt x="216039" y="3292055"/>
                  <a:pt x="222892" y="3357155"/>
                </a:cubicBezTo>
                <a:cubicBezTo>
                  <a:pt x="226295" y="3389484"/>
                  <a:pt x="240248" y="3417900"/>
                  <a:pt x="249018" y="3448595"/>
                </a:cubicBezTo>
                <a:cubicBezTo>
                  <a:pt x="292439" y="3600574"/>
                  <a:pt x="223816" y="3373916"/>
                  <a:pt x="275143" y="3579223"/>
                </a:cubicBezTo>
                <a:cubicBezTo>
                  <a:pt x="281822" y="3605940"/>
                  <a:pt x="292560" y="3631474"/>
                  <a:pt x="301269" y="3657600"/>
                </a:cubicBezTo>
                <a:cubicBezTo>
                  <a:pt x="305623" y="3670663"/>
                  <a:pt x="310992" y="3683431"/>
                  <a:pt x="314332" y="3696789"/>
                </a:cubicBezTo>
                <a:cubicBezTo>
                  <a:pt x="318686" y="3714206"/>
                  <a:pt x="322463" y="3731778"/>
                  <a:pt x="327395" y="3749040"/>
                </a:cubicBezTo>
                <a:cubicBezTo>
                  <a:pt x="331178" y="3762280"/>
                  <a:pt x="340458" y="3788229"/>
                  <a:pt x="340458" y="3788229"/>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6339841" y="4258492"/>
            <a:ext cx="5852159" cy="23382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FF0000"/>
                </a:solidFill>
                <a:latin typeface="Times New Roman" panose="02020603050405020304" pitchFamily="18" charset="0"/>
                <a:cs typeface="Times New Roman" panose="02020603050405020304" pitchFamily="18" charset="0"/>
              </a:rPr>
              <a:t>Computation at Neuron: </a:t>
            </a:r>
          </a:p>
          <a:p>
            <a:pPr algn="ctr"/>
            <a:endParaRPr lang="en-US" sz="1800" b="1" dirty="0">
              <a:latin typeface="Times New Roman" panose="02020603050405020304" pitchFamily="18" charset="0"/>
              <a:cs typeface="Times New Roman" panose="02020603050405020304" pitchFamily="18" charset="0"/>
            </a:endParaRPr>
          </a:p>
          <a:p>
            <a:pPr algn="ctr"/>
            <a:r>
              <a:rPr lang="en-US" sz="1800" b="1" dirty="0">
                <a:latin typeface="Times New Roman" panose="02020603050405020304" pitchFamily="18" charset="0"/>
                <a:cs typeface="Times New Roman" panose="02020603050405020304" pitchFamily="18" charset="0"/>
              </a:rPr>
              <a:t> - applying</a:t>
            </a:r>
            <a:r>
              <a:rPr lang="en-US" sz="1800" dirty="0">
                <a:latin typeface="Times New Roman" panose="02020603050405020304" pitchFamily="18" charset="0"/>
                <a:cs typeface="Times New Roman" panose="02020603050405020304" pitchFamily="18" charset="0"/>
              </a:rPr>
              <a:t> matrix of weights</a:t>
            </a:r>
          </a:p>
          <a:p>
            <a:pPr algn="ctr"/>
            <a:endParaRPr lang="en-US" sz="1800" dirty="0">
              <a:latin typeface="Times New Roman" panose="02020603050405020304" pitchFamily="18" charset="0"/>
              <a:cs typeface="Times New Roman" panose="02020603050405020304" pitchFamily="18" charset="0"/>
            </a:endParaRPr>
          </a:p>
          <a:p>
            <a:pPr marL="342900" indent="-342900" algn="ctr">
              <a:buFontTx/>
              <a:buChar char="-"/>
            </a:pPr>
            <a:r>
              <a:rPr lang="en-US" sz="1800" b="1" dirty="0">
                <a:latin typeface="Times New Roman" panose="02020603050405020304" pitchFamily="18" charset="0"/>
                <a:cs typeface="Times New Roman" panose="02020603050405020304" pitchFamily="18" charset="0"/>
              </a:rPr>
              <a:t>Computing linear combinations</a:t>
            </a:r>
            <a:r>
              <a:rPr lang="en-US" sz="1800" dirty="0">
                <a:latin typeface="Times New Roman" panose="02020603050405020304" pitchFamily="18" charset="0"/>
                <a:cs typeface="Times New Roman" panose="02020603050405020304" pitchFamily="18" charset="0"/>
              </a:rPr>
              <a:t>:  do element-wise multiplication, add the output and apply the bias</a:t>
            </a:r>
          </a:p>
          <a:p>
            <a:pPr marL="342900" indent="-342900" algn="ctr">
              <a:buFontTx/>
              <a:buChar char="-"/>
            </a:pPr>
            <a:endParaRPr lang="en-US" sz="1800" dirty="0">
              <a:latin typeface="Times New Roman" panose="02020603050405020304" pitchFamily="18" charset="0"/>
              <a:cs typeface="Times New Roman" panose="02020603050405020304" pitchFamily="18" charset="0"/>
            </a:endParaRPr>
          </a:p>
          <a:p>
            <a:pPr marL="342900" indent="-342900" algn="ctr">
              <a:buFontTx/>
              <a:buChar char="-"/>
            </a:pPr>
            <a:r>
              <a:rPr lang="en-US" sz="1800" b="1" dirty="0">
                <a:latin typeface="Times New Roman" panose="02020603050405020304" pitchFamily="18" charset="0"/>
                <a:cs typeface="Times New Roman" panose="02020603050405020304" pitchFamily="18" charset="0"/>
              </a:rPr>
              <a:t>Apply the non-linearity </a:t>
            </a:r>
            <a:r>
              <a:rPr lang="en-US" sz="1800" dirty="0">
                <a:latin typeface="Times New Roman" panose="02020603050405020304" pitchFamily="18" charset="0"/>
                <a:cs typeface="Times New Roman" panose="02020603050405020304" pitchFamily="18" charset="0"/>
              </a:rPr>
              <a:t>(activate the neuron with non-linear function)</a:t>
            </a:r>
          </a:p>
          <a:p>
            <a:pPr algn="ct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314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7" grpId="0" animBg="1"/>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Building Basic Architecture of CNN: Convolutional Layers (Local Connectivity)</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158931" y="4735807"/>
            <a:ext cx="11874137" cy="14559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rgbClr val="FF0000"/>
                </a:solidFill>
                <a:latin typeface="Times New Roman" panose="02020603050405020304" pitchFamily="18" charset="0"/>
                <a:cs typeface="Times New Roman" panose="02020603050405020304" pitchFamily="18" charset="0"/>
              </a:rPr>
              <a:t>What We</a:t>
            </a:r>
            <a:r>
              <a:rPr lang="en-US" sz="2000" dirty="0">
                <a:solidFill>
                  <a:srgbClr val="FF0000"/>
                </a:solidFill>
                <a:latin typeface="Times New Roman" panose="02020603050405020304" pitchFamily="18" charset="0"/>
                <a:cs typeface="Times New Roman" panose="02020603050405020304" pitchFamily="18" charset="0"/>
              </a:rPr>
              <a:t> need to think of is actually convolutional operations that can output a volume of different images, and</a:t>
            </a:r>
          </a:p>
          <a:p>
            <a:pPr algn="ctr"/>
            <a:r>
              <a:rPr lang="en-US" sz="2000" dirty="0">
                <a:solidFill>
                  <a:srgbClr val="FF0000"/>
                </a:solidFill>
                <a:latin typeface="Times New Roman" panose="02020603050405020304" pitchFamily="18" charset="0"/>
                <a:cs typeface="Times New Roman" panose="02020603050405020304" pitchFamily="18" charset="0"/>
              </a:rPr>
              <a:t>Every slice of this volume effectively denotes a different filter that can be identified in our original input and each of those filter is going to basically correspond to a specific pattern or feature in our image</a:t>
            </a:r>
            <a:r>
              <a:rPr lang="en-US" sz="2000" dirty="0">
                <a:latin typeface="Times New Roman" panose="02020603050405020304" pitchFamily="18" charset="0"/>
                <a:cs typeface="Times New Roman" panose="02020603050405020304" pitchFamily="18" charset="0"/>
              </a:rPr>
              <a:t> </a:t>
            </a:r>
          </a:p>
        </p:txBody>
      </p:sp>
      <p:sp>
        <p:nvSpPr>
          <p:cNvPr id="13" name="Title 1"/>
          <p:cNvSpPr txBox="1">
            <a:spLocks/>
          </p:cNvSpPr>
          <p:nvPr/>
        </p:nvSpPr>
        <p:spPr>
          <a:xfrm>
            <a:off x="6339841" y="1489166"/>
            <a:ext cx="5852159" cy="30210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Layer dimension:</a:t>
            </a:r>
          </a:p>
          <a:p>
            <a:pPr algn="ct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a:solidFill>
                  <a:schemeClr val="accent1"/>
                </a:solidFill>
                <a:latin typeface="Times New Roman" panose="02020603050405020304" pitchFamily="18" charset="0"/>
                <a:cs typeface="Times New Roman" panose="02020603050405020304" pitchFamily="18" charset="0"/>
              </a:rPr>
              <a:t>h</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x</a:t>
            </a:r>
            <a:r>
              <a:rPr lang="en-US" sz="2400" b="1" dirty="0">
                <a:solidFill>
                  <a:srgbClr val="FF0000"/>
                </a:solidFill>
                <a:latin typeface="Times New Roman" panose="02020603050405020304" pitchFamily="18" charset="0"/>
                <a:cs typeface="Times New Roman" panose="02020603050405020304" pitchFamily="18" charset="0"/>
              </a:rPr>
              <a:t> w </a:t>
            </a:r>
            <a:r>
              <a:rPr lang="en-US" sz="2400" b="1" dirty="0">
                <a:latin typeface="Times New Roman" panose="02020603050405020304" pitchFamily="18" charset="0"/>
                <a:cs typeface="Times New Roman" panose="02020603050405020304" pitchFamily="18" charset="0"/>
              </a:rPr>
              <a:t>x</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a:solidFill>
                  <a:schemeClr val="accent4"/>
                </a:solidFill>
                <a:latin typeface="Times New Roman" panose="02020603050405020304" pitchFamily="18" charset="0"/>
                <a:cs typeface="Times New Roman" panose="02020603050405020304" pitchFamily="18" charset="0"/>
              </a:rPr>
              <a:t>d</a:t>
            </a:r>
          </a:p>
          <a:p>
            <a:pPr algn="ctr"/>
            <a:endParaRPr lang="en-US" sz="1800" b="1" dirty="0">
              <a:latin typeface="Times New Roman" panose="02020603050405020304" pitchFamily="18" charset="0"/>
              <a:cs typeface="Times New Roman" panose="02020603050405020304" pitchFamily="18" charset="0"/>
            </a:endParaRPr>
          </a:p>
          <a:p>
            <a:pPr algn="ctr"/>
            <a:r>
              <a:rPr lang="en-US" sz="1800" dirty="0">
                <a:latin typeface="Times New Roman" panose="02020603050405020304" pitchFamily="18" charset="0"/>
                <a:cs typeface="Times New Roman" panose="02020603050405020304" pitchFamily="18" charset="0"/>
              </a:rPr>
              <a:t>Where h and w are spatial dimension and d(depth) is the no of filters</a:t>
            </a:r>
          </a:p>
          <a:p>
            <a:pPr marL="342900" indent="-342900" algn="ctr">
              <a:buFontTx/>
              <a:buChar char="-"/>
            </a:pPr>
            <a:r>
              <a:rPr lang="en-US" sz="1800" b="1" dirty="0">
                <a:latin typeface="Times New Roman" panose="02020603050405020304" pitchFamily="18" charset="0"/>
                <a:cs typeface="Times New Roman" panose="02020603050405020304" pitchFamily="18" charset="0"/>
              </a:rPr>
              <a:t>Stride</a:t>
            </a:r>
          </a:p>
          <a:p>
            <a:pPr algn="ctr"/>
            <a:r>
              <a:rPr lang="en-US" sz="1800" dirty="0">
                <a:latin typeface="Times New Roman" panose="02020603050405020304" pitchFamily="18" charset="0"/>
                <a:cs typeface="Times New Roman" panose="02020603050405020304" pitchFamily="18" charset="0"/>
              </a:rPr>
              <a:t>Filter step size</a:t>
            </a:r>
          </a:p>
          <a:p>
            <a:pPr marL="342900" indent="-342900" algn="ctr">
              <a:buFontTx/>
              <a:buChar char="-"/>
            </a:pPr>
            <a:endParaRPr lang="en-US" sz="1800" dirty="0">
              <a:latin typeface="Times New Roman" panose="02020603050405020304" pitchFamily="18" charset="0"/>
              <a:cs typeface="Times New Roman" panose="02020603050405020304" pitchFamily="18" charset="0"/>
            </a:endParaRPr>
          </a:p>
          <a:p>
            <a:pPr marL="342900" indent="-342900" algn="ctr">
              <a:buFontTx/>
              <a:buChar char="-"/>
            </a:pPr>
            <a:r>
              <a:rPr lang="en-US" sz="1800" b="1" dirty="0">
                <a:latin typeface="Times New Roman" panose="02020603050405020304" pitchFamily="18" charset="0"/>
                <a:cs typeface="Times New Roman" panose="02020603050405020304" pitchFamily="18" charset="0"/>
              </a:rPr>
              <a:t>Receptive Field:</a:t>
            </a:r>
          </a:p>
          <a:p>
            <a:pPr algn="ctr"/>
            <a:r>
              <a:rPr lang="en-US" sz="1800" dirty="0">
                <a:latin typeface="Times New Roman" panose="02020603050405020304" pitchFamily="18" charset="0"/>
                <a:cs typeface="Times New Roman" panose="02020603050405020304" pitchFamily="18" charset="0"/>
              </a:rPr>
              <a:t>Location in input image that a node is path connected to</a:t>
            </a:r>
          </a:p>
          <a:p>
            <a:pPr algn="ctr"/>
            <a:endParaRPr lang="en-US" sz="1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43431" y="1713905"/>
            <a:ext cx="4314242" cy="2796268"/>
          </a:xfrm>
          <a:prstGeom prst="rect">
            <a:avLst/>
          </a:prstGeom>
        </p:spPr>
      </p:pic>
      <p:pic>
        <p:nvPicPr>
          <p:cNvPr id="2" name="Picture 1"/>
          <p:cNvPicPr>
            <a:picLocks noChangeAspect="1"/>
          </p:cNvPicPr>
          <p:nvPr/>
        </p:nvPicPr>
        <p:blipFill>
          <a:blip r:embed="rId3"/>
          <a:stretch>
            <a:fillRect/>
          </a:stretch>
        </p:blipFill>
        <p:spPr>
          <a:xfrm>
            <a:off x="1150873" y="6191790"/>
            <a:ext cx="9664454" cy="549484"/>
          </a:xfrm>
          <a:prstGeom prst="rect">
            <a:avLst/>
          </a:prstGeom>
        </p:spPr>
      </p:pic>
    </p:spTree>
    <p:extLst>
      <p:ext uri="{BB962C8B-B14F-4D97-AF65-F5344CB8AC3E}">
        <p14:creationId xmlns:p14="http://schemas.microsoft.com/office/powerpoint/2010/main" val="428743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par>
                                <p:cTn id="18" presetID="16" presetClass="entr" presetSubtype="21"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Stride</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3" name="Title 1"/>
          <p:cNvSpPr txBox="1">
            <a:spLocks/>
          </p:cNvSpPr>
          <p:nvPr/>
        </p:nvSpPr>
        <p:spPr>
          <a:xfrm>
            <a:off x="6339841" y="653143"/>
            <a:ext cx="5852159" cy="30210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800" dirty="0">
              <a:latin typeface="Times New Roman" panose="02020603050405020304" pitchFamily="18" charset="0"/>
              <a:cs typeface="Times New Roman" panose="02020603050405020304" pitchFamily="18" charset="0"/>
            </a:endParaRPr>
          </a:p>
          <a:p>
            <a:pPr marL="342900" indent="-342900" algn="ctr">
              <a:buFontTx/>
              <a:buChar char="-"/>
            </a:pPr>
            <a:r>
              <a:rPr lang="en-US" sz="1800" b="1" dirty="0">
                <a:latin typeface="Times New Roman" panose="02020603050405020304" pitchFamily="18" charset="0"/>
                <a:cs typeface="Times New Roman" panose="02020603050405020304" pitchFamily="18" charset="0"/>
              </a:rPr>
              <a:t>Stride</a:t>
            </a:r>
          </a:p>
          <a:p>
            <a:pPr algn="ctr"/>
            <a:r>
              <a:rPr lang="en-US" sz="1800" dirty="0">
                <a:latin typeface="Times New Roman" panose="02020603050405020304" pitchFamily="18" charset="0"/>
                <a:cs typeface="Times New Roman" panose="02020603050405020304" pitchFamily="18" charset="0"/>
              </a:rPr>
              <a:t>Filter step size</a:t>
            </a:r>
          </a:p>
          <a:p>
            <a:pPr marL="342900" indent="-342900" algn="ctr">
              <a:buFontTx/>
              <a:buChar char="-"/>
            </a:pPr>
            <a:endParaRPr lang="en-US" sz="18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89260" y="4898571"/>
            <a:ext cx="11874137" cy="7837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Some times we do not want to capture all the data or information available so we skip some neighboring cells let us visualize it,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555" y="852138"/>
            <a:ext cx="3762375" cy="3629025"/>
          </a:xfrm>
          <a:prstGeom prst="rect">
            <a:avLst/>
          </a:prstGeom>
        </p:spPr>
      </p:pic>
      <p:sp>
        <p:nvSpPr>
          <p:cNvPr id="3" name="Rectangle 2"/>
          <p:cNvSpPr/>
          <p:nvPr/>
        </p:nvSpPr>
        <p:spPr>
          <a:xfrm>
            <a:off x="243840" y="5705584"/>
            <a:ext cx="11826239"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Here the input matrix or image is of dimensions 5×5 with a filter of 3×3 and a stride of 2 so every time we skip two columns  and convolute, let us formulate this</a:t>
            </a:r>
          </a:p>
        </p:txBody>
      </p:sp>
    </p:spTree>
    <p:extLst>
      <p:ext uri="{BB962C8B-B14F-4D97-AF65-F5344CB8AC3E}">
        <p14:creationId xmlns:p14="http://schemas.microsoft.com/office/powerpoint/2010/main" val="353547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2</a:t>
            </a:r>
            <a:r>
              <a:rPr lang="en-US" sz="2400" b="1" baseline="30000" dirty="0">
                <a:latin typeface="Times New Roman" panose="02020603050405020304" pitchFamily="18" charset="0"/>
                <a:cs typeface="Times New Roman" panose="02020603050405020304" pitchFamily="18" charset="0"/>
              </a:rPr>
              <a:t>nd</a:t>
            </a:r>
            <a:r>
              <a:rPr lang="en-US" sz="2400" b="1" dirty="0">
                <a:latin typeface="Times New Roman" panose="02020603050405020304" pitchFamily="18" charset="0"/>
                <a:cs typeface="Times New Roman" panose="02020603050405020304" pitchFamily="18" charset="0"/>
              </a:rPr>
              <a:t> Key Operation in CNN: </a:t>
            </a:r>
            <a:r>
              <a:rPr lang="en-US" sz="2400" b="1" dirty="0">
                <a:solidFill>
                  <a:srgbClr val="FF0000"/>
                </a:solidFill>
                <a:latin typeface="Times New Roman" panose="02020603050405020304" pitchFamily="18" charset="0"/>
                <a:cs typeface="Times New Roman" panose="02020603050405020304" pitchFamily="18" charset="0"/>
              </a:rPr>
              <a:t>Introducing Non-Linearity</a:t>
            </a:r>
          </a:p>
        </p:txBody>
      </p:sp>
      <p:sp>
        <p:nvSpPr>
          <p:cNvPr id="8" name="Title 1"/>
          <p:cNvSpPr txBox="1">
            <a:spLocks/>
          </p:cNvSpPr>
          <p:nvPr/>
        </p:nvSpPr>
        <p:spPr>
          <a:xfrm>
            <a:off x="65317" y="5055323"/>
            <a:ext cx="12101528" cy="6923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Apply</a:t>
            </a:r>
            <a:r>
              <a:rPr lang="en-US" sz="2000" dirty="0">
                <a:latin typeface="Times New Roman" panose="02020603050405020304" pitchFamily="18" charset="0"/>
                <a:cs typeface="Times New Roman" panose="02020603050405020304" pitchFamily="18" charset="0"/>
              </a:rPr>
              <a:t> after every convolution operation (after convolutional operator)</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Non-linear operation</a:t>
            </a:r>
            <a:r>
              <a:rPr lang="en-US" sz="2000" dirty="0">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ReLU</a:t>
            </a:r>
            <a:r>
              <a:rPr lang="en-US" sz="2000" dirty="0">
                <a:latin typeface="Times New Roman" panose="02020603050405020304" pitchFamily="18" charset="0"/>
                <a:cs typeface="Times New Roman" panose="02020603050405020304" pitchFamily="18" charset="0"/>
              </a:rPr>
              <a:t> ( pixel by pixel operation that simply </a:t>
            </a:r>
            <a:r>
              <a:rPr lang="en-US" sz="2000" b="1" dirty="0">
                <a:solidFill>
                  <a:srgbClr val="FF0000"/>
                </a:solidFill>
                <a:latin typeface="Times New Roman" panose="02020603050405020304" pitchFamily="18" charset="0"/>
                <a:cs typeface="Times New Roman" panose="02020603050405020304" pitchFamily="18" charset="0"/>
              </a:rPr>
              <a:t>returns 0</a:t>
            </a:r>
            <a:r>
              <a:rPr lang="en-US" sz="2000" dirty="0">
                <a:latin typeface="Times New Roman" panose="02020603050405020304" pitchFamily="18" charset="0"/>
                <a:cs typeface="Times New Roman" panose="02020603050405020304" pitchFamily="18" charset="0"/>
              </a:rPr>
              <a:t> if your value is negative else it returns the same value you give</a:t>
            </a: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7500" y="1737359"/>
            <a:ext cx="3889345" cy="3028678"/>
          </a:xfrm>
          <a:prstGeom prst="rect">
            <a:avLst/>
          </a:prstGeom>
        </p:spPr>
      </p:pic>
      <p:pic>
        <p:nvPicPr>
          <p:cNvPr id="3" name="Picture 2"/>
          <p:cNvPicPr>
            <a:picLocks noChangeAspect="1"/>
          </p:cNvPicPr>
          <p:nvPr/>
        </p:nvPicPr>
        <p:blipFill>
          <a:blip r:embed="rId3"/>
          <a:stretch>
            <a:fillRect/>
          </a:stretch>
        </p:blipFill>
        <p:spPr>
          <a:xfrm>
            <a:off x="153488" y="1737359"/>
            <a:ext cx="8226734" cy="3028678"/>
          </a:xfrm>
          <a:prstGeom prst="rect">
            <a:avLst/>
          </a:prstGeom>
        </p:spPr>
      </p:pic>
      <p:sp>
        <p:nvSpPr>
          <p:cNvPr id="12" name="Title 1"/>
          <p:cNvSpPr txBox="1">
            <a:spLocks/>
          </p:cNvSpPr>
          <p:nvPr/>
        </p:nvSpPr>
        <p:spPr>
          <a:xfrm>
            <a:off x="174172" y="694236"/>
            <a:ext cx="11874137" cy="7837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Take those resulting feature map that our convolutional layer extract and apply the non-linearity to the output volume of the convolution layer</a:t>
            </a:r>
          </a:p>
        </p:txBody>
      </p:sp>
      <p:sp>
        <p:nvSpPr>
          <p:cNvPr id="14" name="Title 1"/>
          <p:cNvSpPr txBox="1">
            <a:spLocks/>
          </p:cNvSpPr>
          <p:nvPr/>
        </p:nvSpPr>
        <p:spPr>
          <a:xfrm>
            <a:off x="235131" y="6019535"/>
            <a:ext cx="11874137" cy="7837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Negative values indicate the negative detection in convolution (no detection</a:t>
            </a:r>
          </a:p>
        </p:txBody>
      </p:sp>
    </p:spTree>
    <p:extLst>
      <p:ext uri="{BB962C8B-B14F-4D97-AF65-F5344CB8AC3E}">
        <p14:creationId xmlns:p14="http://schemas.microsoft.com/office/powerpoint/2010/main" val="144671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613"/>
            <a:ext cx="10515600" cy="549275"/>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3</a:t>
            </a:r>
            <a:r>
              <a:rPr lang="en-US" b="1" baseline="30000" dirty="0">
                <a:latin typeface="Times New Roman" panose="02020603050405020304" pitchFamily="18" charset="0"/>
                <a:cs typeface="Times New Roman" panose="02020603050405020304" pitchFamily="18" charset="0"/>
              </a:rPr>
              <a:t>rd</a:t>
            </a:r>
            <a:r>
              <a:rPr lang="en-US" b="1" dirty="0">
                <a:latin typeface="Times New Roman" panose="02020603050405020304" pitchFamily="18" charset="0"/>
                <a:cs typeface="Times New Roman" panose="02020603050405020304" pitchFamily="18" charset="0"/>
              </a:rPr>
              <a:t> Key Operation in CNN: </a:t>
            </a:r>
            <a:r>
              <a:rPr lang="en-US" b="1" dirty="0">
                <a:solidFill>
                  <a:srgbClr val="FF0000"/>
                </a:solidFill>
                <a:latin typeface="Times New Roman" panose="02020603050405020304" pitchFamily="18" charset="0"/>
                <a:cs typeface="Times New Roman" panose="02020603050405020304" pitchFamily="18" charset="0"/>
              </a:rPr>
              <a:t>Pooling</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023" y="1396145"/>
            <a:ext cx="8720138" cy="3778327"/>
          </a:xfrm>
        </p:spPr>
      </p:pic>
      <p:sp>
        <p:nvSpPr>
          <p:cNvPr id="6" name="Rectangle 5"/>
          <p:cNvSpPr/>
          <p:nvPr/>
        </p:nvSpPr>
        <p:spPr>
          <a:xfrm>
            <a:off x="152401" y="555754"/>
            <a:ext cx="11691256"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Main purpose off pooling: To reduce the dimensionality of the image progressively as you go deep &amp; deeper, through you convolutional layers (decreasing the dimensionality of the features increasing the dimensionality of the filters)</a:t>
            </a:r>
          </a:p>
        </p:txBody>
      </p:sp>
    </p:spTree>
    <p:extLst>
      <p:ext uri="{BB962C8B-B14F-4D97-AF65-F5344CB8AC3E}">
        <p14:creationId xmlns:p14="http://schemas.microsoft.com/office/powerpoint/2010/main" val="141157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3</a:t>
            </a:r>
            <a:r>
              <a:rPr lang="en-US" sz="2400" b="1" baseline="30000" dirty="0">
                <a:latin typeface="Times New Roman" panose="02020603050405020304" pitchFamily="18" charset="0"/>
                <a:cs typeface="Times New Roman" panose="02020603050405020304" pitchFamily="18" charset="0"/>
              </a:rPr>
              <a:t>rd</a:t>
            </a:r>
            <a:r>
              <a:rPr lang="en-US" sz="2400" b="1" dirty="0">
                <a:latin typeface="Times New Roman" panose="02020603050405020304" pitchFamily="18" charset="0"/>
                <a:cs typeface="Times New Roman" panose="02020603050405020304" pitchFamily="18" charset="0"/>
              </a:rPr>
              <a:t> Key Operation in CNN: </a:t>
            </a:r>
            <a:r>
              <a:rPr lang="en-US" sz="2400" b="1" dirty="0">
                <a:solidFill>
                  <a:srgbClr val="FF0000"/>
                </a:solidFill>
                <a:latin typeface="Times New Roman" panose="02020603050405020304" pitchFamily="18" charset="0"/>
                <a:cs typeface="Times New Roman" panose="02020603050405020304" pitchFamily="18" charset="0"/>
              </a:rPr>
              <a:t>Pooling (Max, min, </a:t>
            </a:r>
            <a:r>
              <a:rPr lang="en-US" sz="2400" b="1" dirty="0" err="1">
                <a:solidFill>
                  <a:srgbClr val="FF0000"/>
                </a:solidFill>
                <a:latin typeface="Times New Roman" panose="02020603050405020304" pitchFamily="18" charset="0"/>
                <a:cs typeface="Times New Roman" panose="02020603050405020304" pitchFamily="18" charset="0"/>
              </a:rPr>
              <a:t>Avg</a:t>
            </a:r>
            <a:r>
              <a:rPr lang="en-US" sz="2400" b="1" dirty="0">
                <a:solidFill>
                  <a:srgbClr val="FF0000"/>
                </a:solidFill>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2"/>
          <a:stretch>
            <a:fillRect/>
          </a:stretch>
        </p:blipFill>
        <p:spPr>
          <a:xfrm>
            <a:off x="806495" y="807457"/>
            <a:ext cx="10351284" cy="4504236"/>
          </a:xfrm>
          <a:prstGeom prst="rect">
            <a:avLst/>
          </a:prstGeom>
        </p:spPr>
      </p:pic>
    </p:spTree>
    <p:extLst>
      <p:ext uri="{BB962C8B-B14F-4D97-AF65-F5344CB8AC3E}">
        <p14:creationId xmlns:p14="http://schemas.microsoft.com/office/powerpoint/2010/main" val="10921037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Representation Learning in Deep CNNs</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60961" y="714088"/>
            <a:ext cx="12096205" cy="5853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So now put them altogether: Convolution layer, Non-linearity and polling to form and construct a CNN in a repeating way over and over again to learn these hierarchies of features  </a:t>
            </a:r>
          </a:p>
        </p:txBody>
      </p:sp>
      <p:pic>
        <p:nvPicPr>
          <p:cNvPr id="2" name="Picture 1"/>
          <p:cNvPicPr>
            <a:picLocks noChangeAspect="1"/>
          </p:cNvPicPr>
          <p:nvPr/>
        </p:nvPicPr>
        <p:blipFill>
          <a:blip r:embed="rId2"/>
          <a:stretch>
            <a:fillRect/>
          </a:stretch>
        </p:blipFill>
        <p:spPr>
          <a:xfrm>
            <a:off x="683486" y="1602185"/>
            <a:ext cx="10210937" cy="3436268"/>
          </a:xfrm>
          <a:prstGeom prst="rect">
            <a:avLst/>
          </a:prstGeom>
        </p:spPr>
      </p:pic>
    </p:spTree>
    <p:extLst>
      <p:ext uri="{BB962C8B-B14F-4D97-AF65-F5344CB8AC3E}">
        <p14:creationId xmlns:p14="http://schemas.microsoft.com/office/powerpoint/2010/main" val="166073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CNN for  image Classification: Feature Learning</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4" name="Title 1"/>
          <p:cNvSpPr txBox="1">
            <a:spLocks/>
          </p:cNvSpPr>
          <p:nvPr/>
        </p:nvSpPr>
        <p:spPr>
          <a:xfrm>
            <a:off x="39191" y="5721531"/>
            <a:ext cx="12096205" cy="10319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1.  Learn features in input image through </a:t>
            </a:r>
            <a:r>
              <a:rPr lang="en-US" sz="2000" b="1" dirty="0">
                <a:solidFill>
                  <a:srgbClr val="FF0000"/>
                </a:solidFill>
                <a:latin typeface="Times New Roman" panose="02020603050405020304" pitchFamily="18" charset="0"/>
                <a:cs typeface="Times New Roman" panose="02020603050405020304" pitchFamily="18" charset="0"/>
              </a:rPr>
              <a:t>Convolution</a:t>
            </a:r>
          </a:p>
          <a:p>
            <a:pPr marL="457200" indent="-457200" algn="ctr">
              <a:buAutoNum type="arabicPeriod" startAt="2"/>
            </a:pPr>
            <a:r>
              <a:rPr lang="en-US" sz="2000" dirty="0">
                <a:latin typeface="Times New Roman" panose="02020603050405020304" pitchFamily="18" charset="0"/>
                <a:cs typeface="Times New Roman" panose="02020603050405020304" pitchFamily="18" charset="0"/>
              </a:rPr>
              <a:t>Introduce </a:t>
            </a:r>
            <a:r>
              <a:rPr lang="en-US" sz="2000" b="1" dirty="0">
                <a:solidFill>
                  <a:srgbClr val="FF0000"/>
                </a:solidFill>
                <a:latin typeface="Times New Roman" panose="02020603050405020304" pitchFamily="18" charset="0"/>
                <a:cs typeface="Times New Roman" panose="02020603050405020304" pitchFamily="18" charset="0"/>
              </a:rPr>
              <a:t>Non-Linearity</a:t>
            </a:r>
            <a:r>
              <a:rPr lang="en-US" sz="2000" dirty="0">
                <a:latin typeface="Times New Roman" panose="02020603050405020304" pitchFamily="18" charset="0"/>
                <a:cs typeface="Times New Roman" panose="02020603050405020304" pitchFamily="18" charset="0"/>
              </a:rPr>
              <a:t> through activation function (as the real-world data is non-linear)</a:t>
            </a:r>
          </a:p>
          <a:p>
            <a:pPr marL="457200" indent="-457200" algn="ctr">
              <a:buAutoNum type="arabicPeriod" startAt="2"/>
            </a:pPr>
            <a:r>
              <a:rPr lang="en-US" sz="2000" dirty="0">
                <a:latin typeface="Times New Roman" panose="02020603050405020304" pitchFamily="18" charset="0"/>
                <a:cs typeface="Times New Roman" panose="02020603050405020304" pitchFamily="18" charset="0"/>
              </a:rPr>
              <a:t>Reduce dimensionality and preserve spatial invariance with </a:t>
            </a:r>
            <a:r>
              <a:rPr lang="en-US" sz="2000" b="1" dirty="0">
                <a:solidFill>
                  <a:srgbClr val="FF0000"/>
                </a:solidFill>
                <a:latin typeface="Times New Roman" panose="02020603050405020304" pitchFamily="18" charset="0"/>
                <a:cs typeface="Times New Roman" panose="02020603050405020304" pitchFamily="18" charset="0"/>
              </a:rPr>
              <a:t>pooling</a:t>
            </a:r>
            <a:r>
              <a:rPr lang="en-US" sz="2000" dirty="0">
                <a:latin typeface="Times New Roman" panose="02020603050405020304" pitchFamily="18" charset="0"/>
                <a:cs typeface="Times New Roman" panose="02020603050405020304" pitchFamily="18" charset="0"/>
              </a:rPr>
              <a:t> </a:t>
            </a:r>
          </a:p>
        </p:txBody>
      </p:sp>
      <p:sp>
        <p:nvSpPr>
          <p:cNvPr id="5" name="Title 1"/>
          <p:cNvSpPr txBox="1">
            <a:spLocks/>
          </p:cNvSpPr>
          <p:nvPr/>
        </p:nvSpPr>
        <p:spPr>
          <a:xfrm>
            <a:off x="60961" y="714088"/>
            <a:ext cx="12096205" cy="5853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So now put them altogether: Convolution layer, Non-linearity and polling to form and construct a CNN in a repeating way over and over again to learn these hierarchies of features: Two Parts  </a:t>
            </a:r>
          </a:p>
        </p:txBody>
      </p:sp>
      <p:pic>
        <p:nvPicPr>
          <p:cNvPr id="8" name="Picture 7"/>
          <p:cNvPicPr>
            <a:picLocks noChangeAspect="1"/>
          </p:cNvPicPr>
          <p:nvPr/>
        </p:nvPicPr>
        <p:blipFill>
          <a:blip r:embed="rId2"/>
          <a:stretch>
            <a:fillRect/>
          </a:stretch>
        </p:blipFill>
        <p:spPr>
          <a:xfrm>
            <a:off x="225469" y="2065501"/>
            <a:ext cx="7912691" cy="3656029"/>
          </a:xfrm>
          <a:prstGeom prst="rect">
            <a:avLst/>
          </a:prstGeom>
        </p:spPr>
      </p:pic>
      <p:sp>
        <p:nvSpPr>
          <p:cNvPr id="11" name="Title 1"/>
          <p:cNvSpPr txBox="1">
            <a:spLocks/>
          </p:cNvSpPr>
          <p:nvPr/>
        </p:nvSpPr>
        <p:spPr>
          <a:xfrm>
            <a:off x="121920" y="1467380"/>
            <a:ext cx="12096205" cy="5853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Feature learning pipeline: </a:t>
            </a:r>
            <a:r>
              <a:rPr lang="en-US" sz="2000" b="1" dirty="0">
                <a:solidFill>
                  <a:srgbClr val="FF0000"/>
                </a:solidFill>
                <a:latin typeface="Times New Roman" panose="02020603050405020304" pitchFamily="18" charset="0"/>
                <a:cs typeface="Times New Roman" panose="02020603050405020304" pitchFamily="18" charset="0"/>
              </a:rPr>
              <a:t>to learn the features </a:t>
            </a:r>
            <a:r>
              <a:rPr lang="en-US" sz="2000" dirty="0">
                <a:latin typeface="Times New Roman" panose="02020603050405020304" pitchFamily="18" charset="0"/>
                <a:cs typeface="Times New Roman" panose="02020603050405020304" pitchFamily="18" charset="0"/>
              </a:rPr>
              <a:t>that we want to detect and </a:t>
            </a:r>
            <a:r>
              <a:rPr lang="en-US" sz="2000" b="1" dirty="0">
                <a:solidFill>
                  <a:srgbClr val="FF0000"/>
                </a:solidFill>
                <a:latin typeface="Times New Roman" panose="02020603050405020304" pitchFamily="18" charset="0"/>
                <a:cs typeface="Times New Roman" panose="02020603050405020304" pitchFamily="18" charset="0"/>
              </a:rPr>
              <a:t>Detecting those feature </a:t>
            </a:r>
            <a:r>
              <a:rPr lang="en-US" sz="2000" dirty="0">
                <a:latin typeface="Times New Roman" panose="02020603050405020304" pitchFamily="18" charset="0"/>
                <a:cs typeface="Times New Roman" panose="02020603050405020304" pitchFamily="18" charset="0"/>
              </a:rPr>
              <a:t>and doing the classification</a:t>
            </a:r>
          </a:p>
        </p:txBody>
      </p:sp>
    </p:spTree>
    <p:extLst>
      <p:ext uri="{BB962C8B-B14F-4D97-AF65-F5344CB8AC3E}">
        <p14:creationId xmlns:p14="http://schemas.microsoft.com/office/powerpoint/2010/main" val="1020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CNN for  image Classification: Feature Learning</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4" name="Title 1"/>
          <p:cNvSpPr txBox="1">
            <a:spLocks/>
          </p:cNvSpPr>
          <p:nvPr/>
        </p:nvSpPr>
        <p:spPr>
          <a:xfrm>
            <a:off x="39191" y="5264330"/>
            <a:ext cx="12096205" cy="7445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sz="2000" dirty="0">
                <a:latin typeface="Times New Roman" panose="02020603050405020304" pitchFamily="18" charset="0"/>
                <a:cs typeface="Times New Roman" panose="02020603050405020304" pitchFamily="18" charset="0"/>
              </a:rPr>
              <a:t>The goal of Convolutional and pooling layer is to output high-level features that are extracted from the input</a:t>
            </a:r>
          </a:p>
          <a:p>
            <a:r>
              <a:rPr lang="en-US" sz="2000" dirty="0">
                <a:latin typeface="Times New Roman" panose="02020603050405020304" pitchFamily="18" charset="0"/>
                <a:cs typeface="Times New Roman" panose="02020603050405020304" pitchFamily="18" charset="0"/>
              </a:rPr>
              <a:t>2.    Fully connected layer uses these feature to detect their presence in order to classify the input image</a:t>
            </a:r>
          </a:p>
          <a:p>
            <a:r>
              <a:rPr lang="en-US" sz="2000" dirty="0">
                <a:latin typeface="Times New Roman" panose="02020603050405020304" pitchFamily="18" charset="0"/>
                <a:cs typeface="Times New Roman" panose="02020603050405020304" pitchFamily="18" charset="0"/>
              </a:rPr>
              <a:t>3.    Express output as probability of image belonging to a particular class </a:t>
            </a:r>
          </a:p>
        </p:txBody>
      </p:sp>
      <p:pic>
        <p:nvPicPr>
          <p:cNvPr id="8" name="Picture 7"/>
          <p:cNvPicPr>
            <a:picLocks noChangeAspect="1"/>
          </p:cNvPicPr>
          <p:nvPr/>
        </p:nvPicPr>
        <p:blipFill>
          <a:blip r:embed="rId2"/>
          <a:stretch>
            <a:fillRect/>
          </a:stretch>
        </p:blipFill>
        <p:spPr>
          <a:xfrm>
            <a:off x="225470" y="1605497"/>
            <a:ext cx="7494680" cy="3462889"/>
          </a:xfrm>
          <a:prstGeom prst="rect">
            <a:avLst/>
          </a:prstGeom>
        </p:spPr>
      </p:pic>
      <p:pic>
        <p:nvPicPr>
          <p:cNvPr id="9" name="Picture 8"/>
          <p:cNvPicPr>
            <a:picLocks noChangeAspect="1"/>
          </p:cNvPicPr>
          <p:nvPr/>
        </p:nvPicPr>
        <p:blipFill>
          <a:blip r:embed="rId3"/>
          <a:stretch>
            <a:fillRect/>
          </a:stretch>
        </p:blipFill>
        <p:spPr>
          <a:xfrm>
            <a:off x="7631363" y="1725087"/>
            <a:ext cx="2714419" cy="3238796"/>
          </a:xfrm>
          <a:prstGeom prst="rect">
            <a:avLst/>
          </a:prstGeom>
        </p:spPr>
      </p:pic>
      <p:sp>
        <p:nvSpPr>
          <p:cNvPr id="11" name="Title 1"/>
          <p:cNvSpPr txBox="1">
            <a:spLocks/>
          </p:cNvSpPr>
          <p:nvPr/>
        </p:nvSpPr>
        <p:spPr>
          <a:xfrm>
            <a:off x="121920" y="853424"/>
            <a:ext cx="12096205" cy="5853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Feature learning pipeline: </a:t>
            </a:r>
            <a:r>
              <a:rPr lang="en-US" sz="2000" b="1" dirty="0">
                <a:solidFill>
                  <a:srgbClr val="FF0000"/>
                </a:solidFill>
                <a:latin typeface="Times New Roman" panose="02020603050405020304" pitchFamily="18" charset="0"/>
                <a:cs typeface="Times New Roman" panose="02020603050405020304" pitchFamily="18" charset="0"/>
              </a:rPr>
              <a:t>to learn the features </a:t>
            </a:r>
            <a:r>
              <a:rPr lang="en-US" sz="2000" dirty="0">
                <a:latin typeface="Times New Roman" panose="02020603050405020304" pitchFamily="18" charset="0"/>
                <a:cs typeface="Times New Roman" panose="02020603050405020304" pitchFamily="18" charset="0"/>
              </a:rPr>
              <a:t>that we want to detect and </a:t>
            </a:r>
            <a:r>
              <a:rPr lang="en-US" sz="2000" b="1" dirty="0">
                <a:solidFill>
                  <a:srgbClr val="FF0000"/>
                </a:solidFill>
                <a:latin typeface="Times New Roman" panose="02020603050405020304" pitchFamily="18" charset="0"/>
                <a:cs typeface="Times New Roman" panose="02020603050405020304" pitchFamily="18" charset="0"/>
              </a:rPr>
              <a:t>Detecting those feature </a:t>
            </a:r>
            <a:r>
              <a:rPr lang="en-US" sz="2000" dirty="0">
                <a:latin typeface="Times New Roman" panose="02020603050405020304" pitchFamily="18" charset="0"/>
                <a:cs typeface="Times New Roman" panose="02020603050405020304" pitchFamily="18" charset="0"/>
              </a:rPr>
              <a:t>and doing the classification</a:t>
            </a:r>
          </a:p>
        </p:txBody>
      </p:sp>
      <p:pic>
        <p:nvPicPr>
          <p:cNvPr id="2" name="Picture 1"/>
          <p:cNvPicPr>
            <a:picLocks noChangeAspect="1"/>
          </p:cNvPicPr>
          <p:nvPr/>
        </p:nvPicPr>
        <p:blipFill>
          <a:blip r:embed="rId4"/>
          <a:stretch>
            <a:fillRect/>
          </a:stretch>
        </p:blipFill>
        <p:spPr>
          <a:xfrm>
            <a:off x="9277758" y="1250767"/>
            <a:ext cx="2466975" cy="685800"/>
          </a:xfrm>
          <a:prstGeom prst="rect">
            <a:avLst/>
          </a:prstGeom>
        </p:spPr>
      </p:pic>
      <p:sp>
        <p:nvSpPr>
          <p:cNvPr id="10" name="Title 1"/>
          <p:cNvSpPr txBox="1">
            <a:spLocks/>
          </p:cNvSpPr>
          <p:nvPr/>
        </p:nvSpPr>
        <p:spPr>
          <a:xfrm>
            <a:off x="225470" y="6088661"/>
            <a:ext cx="12096205" cy="7445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function is just a normalizing function whose output represents that of a categorical probability distribution</a:t>
            </a:r>
          </a:p>
        </p:txBody>
      </p:sp>
    </p:spTree>
    <p:extLst>
      <p:ext uri="{BB962C8B-B14F-4D97-AF65-F5344CB8AC3E}">
        <p14:creationId xmlns:p14="http://schemas.microsoft.com/office/powerpoint/2010/main" val="214178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arn(inVertical)">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496"/>
            <a:ext cx="10515600" cy="653778"/>
          </a:xfrm>
        </p:spPr>
        <p:txBody>
          <a:bodyPr>
            <a:normAutofit fontScale="90000"/>
          </a:bodyPr>
          <a:lstStyle/>
          <a:p>
            <a:r>
              <a:rPr lang="en-US" dirty="0">
                <a:latin typeface="Times New Roman" panose="02020603050405020304" pitchFamily="18" charset="0"/>
                <a:cs typeface="Times New Roman" panose="02020603050405020304" pitchFamily="18" charset="0"/>
              </a:rPr>
              <a:t>Impact: Self-Driving Cars: a go-to example</a:t>
            </a:r>
          </a:p>
        </p:txBody>
      </p:sp>
      <p:pic>
        <p:nvPicPr>
          <p:cNvPr id="3" name="Picture 2"/>
          <p:cNvPicPr>
            <a:picLocks noChangeAspect="1"/>
          </p:cNvPicPr>
          <p:nvPr/>
        </p:nvPicPr>
        <p:blipFill>
          <a:blip r:embed="rId2"/>
          <a:stretch>
            <a:fillRect/>
          </a:stretch>
        </p:blipFill>
        <p:spPr>
          <a:xfrm>
            <a:off x="321264" y="1904033"/>
            <a:ext cx="1647825" cy="3790950"/>
          </a:xfrm>
          <a:prstGeom prst="rect">
            <a:avLst/>
          </a:prstGeom>
        </p:spPr>
      </p:pic>
      <p:pic>
        <p:nvPicPr>
          <p:cNvPr id="6" name="Picture 5"/>
          <p:cNvPicPr>
            <a:picLocks noChangeAspect="1"/>
          </p:cNvPicPr>
          <p:nvPr/>
        </p:nvPicPr>
        <p:blipFill>
          <a:blip r:embed="rId3"/>
          <a:stretch>
            <a:fillRect/>
          </a:stretch>
        </p:blipFill>
        <p:spPr>
          <a:xfrm>
            <a:off x="2626859" y="1650433"/>
            <a:ext cx="7666673" cy="4298149"/>
          </a:xfrm>
          <a:prstGeom prst="rect">
            <a:avLst/>
          </a:prstGeom>
        </p:spPr>
      </p:pic>
    </p:spTree>
    <p:extLst>
      <p:ext uri="{BB962C8B-B14F-4D97-AF65-F5344CB8AC3E}">
        <p14:creationId xmlns:p14="http://schemas.microsoft.com/office/powerpoint/2010/main" val="22423612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CNN for Classification: Feature Learning</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60961" y="714088"/>
            <a:ext cx="12096205" cy="5853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So now put them altogether: Convolution layer, Non-linearity and polling to form and construct a CNN in a repeating way over and over again to learn these hierarchies of features  </a:t>
            </a:r>
          </a:p>
        </p:txBody>
      </p:sp>
      <p:pic>
        <p:nvPicPr>
          <p:cNvPr id="3" name="Picture 2"/>
          <p:cNvPicPr>
            <a:picLocks noChangeAspect="1"/>
          </p:cNvPicPr>
          <p:nvPr/>
        </p:nvPicPr>
        <p:blipFill>
          <a:blip r:embed="rId2"/>
          <a:stretch>
            <a:fillRect/>
          </a:stretch>
        </p:blipFill>
        <p:spPr>
          <a:xfrm>
            <a:off x="60960" y="1632857"/>
            <a:ext cx="12125657" cy="4715691"/>
          </a:xfrm>
          <a:prstGeom prst="rect">
            <a:avLst/>
          </a:prstGeom>
        </p:spPr>
      </p:pic>
    </p:spTree>
    <p:extLst>
      <p:ext uri="{BB962C8B-B14F-4D97-AF65-F5344CB8AC3E}">
        <p14:creationId xmlns:p14="http://schemas.microsoft.com/office/powerpoint/2010/main" val="3293568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CNN for Classification: Feature Learning</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655966"/>
            <a:ext cx="9850210" cy="2663497"/>
          </a:xfrm>
          <a:prstGeom prst="rect">
            <a:avLst/>
          </a:prstGeom>
        </p:spPr>
      </p:pic>
      <p:pic>
        <p:nvPicPr>
          <p:cNvPr id="8" name="Picture 7"/>
          <p:cNvPicPr>
            <a:picLocks noChangeAspect="1"/>
          </p:cNvPicPr>
          <p:nvPr/>
        </p:nvPicPr>
        <p:blipFill>
          <a:blip r:embed="rId3"/>
          <a:stretch>
            <a:fillRect/>
          </a:stretch>
        </p:blipFill>
        <p:spPr>
          <a:xfrm>
            <a:off x="0" y="3268462"/>
            <a:ext cx="9850210" cy="1082825"/>
          </a:xfrm>
          <a:prstGeom prst="rect">
            <a:avLst/>
          </a:prstGeom>
        </p:spPr>
      </p:pic>
      <p:pic>
        <p:nvPicPr>
          <p:cNvPr id="10" name="Picture 9"/>
          <p:cNvPicPr>
            <a:picLocks noChangeAspect="1"/>
          </p:cNvPicPr>
          <p:nvPr/>
        </p:nvPicPr>
        <p:blipFill>
          <a:blip r:embed="rId4"/>
          <a:stretch>
            <a:fillRect/>
          </a:stretch>
        </p:blipFill>
        <p:spPr>
          <a:xfrm>
            <a:off x="0" y="4976862"/>
            <a:ext cx="9850210" cy="1881138"/>
          </a:xfrm>
          <a:prstGeom prst="rect">
            <a:avLst/>
          </a:prstGeom>
        </p:spPr>
      </p:pic>
    </p:spTree>
    <p:extLst>
      <p:ext uri="{BB962C8B-B14F-4D97-AF65-F5344CB8AC3E}">
        <p14:creationId xmlns:p14="http://schemas.microsoft.com/office/powerpoint/2010/main" val="19332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CNN for Classification: Feature Learning</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655966"/>
            <a:ext cx="9850210" cy="2663497"/>
          </a:xfrm>
          <a:prstGeom prst="rect">
            <a:avLst/>
          </a:prstGeom>
        </p:spPr>
      </p:pic>
      <p:pic>
        <p:nvPicPr>
          <p:cNvPr id="8" name="Picture 7"/>
          <p:cNvPicPr>
            <a:picLocks noChangeAspect="1"/>
          </p:cNvPicPr>
          <p:nvPr/>
        </p:nvPicPr>
        <p:blipFill>
          <a:blip r:embed="rId3"/>
          <a:stretch>
            <a:fillRect/>
          </a:stretch>
        </p:blipFill>
        <p:spPr>
          <a:xfrm>
            <a:off x="0" y="3268462"/>
            <a:ext cx="9850210" cy="1082825"/>
          </a:xfrm>
          <a:prstGeom prst="rect">
            <a:avLst/>
          </a:prstGeom>
        </p:spPr>
      </p:pic>
      <p:pic>
        <p:nvPicPr>
          <p:cNvPr id="10" name="Picture 9"/>
          <p:cNvPicPr>
            <a:picLocks noChangeAspect="1"/>
          </p:cNvPicPr>
          <p:nvPr/>
        </p:nvPicPr>
        <p:blipFill>
          <a:blip r:embed="rId4"/>
          <a:stretch>
            <a:fillRect/>
          </a:stretch>
        </p:blipFill>
        <p:spPr>
          <a:xfrm>
            <a:off x="0" y="4976862"/>
            <a:ext cx="9850210" cy="1881138"/>
          </a:xfrm>
          <a:prstGeom prst="rect">
            <a:avLst/>
          </a:prstGeom>
        </p:spPr>
      </p:pic>
      <p:pic>
        <p:nvPicPr>
          <p:cNvPr id="2" name="Picture 1"/>
          <p:cNvPicPr>
            <a:picLocks noChangeAspect="1"/>
          </p:cNvPicPr>
          <p:nvPr/>
        </p:nvPicPr>
        <p:blipFill>
          <a:blip r:embed="rId5"/>
          <a:stretch>
            <a:fillRect/>
          </a:stretch>
        </p:blipFill>
        <p:spPr>
          <a:xfrm>
            <a:off x="4873669" y="545314"/>
            <a:ext cx="4662896" cy="1795106"/>
          </a:xfrm>
          <a:prstGeom prst="rect">
            <a:avLst/>
          </a:prstGeom>
        </p:spPr>
      </p:pic>
      <p:pic>
        <p:nvPicPr>
          <p:cNvPr id="3" name="Picture 2"/>
          <p:cNvPicPr>
            <a:picLocks noChangeAspect="1"/>
          </p:cNvPicPr>
          <p:nvPr/>
        </p:nvPicPr>
        <p:blipFill>
          <a:blip r:embed="rId6"/>
          <a:stretch>
            <a:fillRect/>
          </a:stretch>
        </p:blipFill>
        <p:spPr>
          <a:xfrm>
            <a:off x="8283076" y="3400406"/>
            <a:ext cx="3908924" cy="1450370"/>
          </a:xfrm>
          <a:prstGeom prst="rect">
            <a:avLst/>
          </a:prstGeom>
        </p:spPr>
      </p:pic>
      <p:pic>
        <p:nvPicPr>
          <p:cNvPr id="5" name="Picture 4"/>
          <p:cNvPicPr>
            <a:picLocks noChangeAspect="1"/>
          </p:cNvPicPr>
          <p:nvPr/>
        </p:nvPicPr>
        <p:blipFill>
          <a:blip r:embed="rId7"/>
          <a:stretch>
            <a:fillRect/>
          </a:stretch>
        </p:blipFill>
        <p:spPr>
          <a:xfrm>
            <a:off x="8177076" y="5091932"/>
            <a:ext cx="4014924" cy="1650997"/>
          </a:xfrm>
          <a:prstGeom prst="rect">
            <a:avLst/>
          </a:prstGeom>
        </p:spPr>
      </p:pic>
    </p:spTree>
    <p:extLst>
      <p:ext uri="{BB962C8B-B14F-4D97-AF65-F5344CB8AC3E}">
        <p14:creationId xmlns:p14="http://schemas.microsoft.com/office/powerpoint/2010/main" val="78204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25625"/>
            <a:ext cx="12192000" cy="1803840"/>
          </a:xfrm>
        </p:spPr>
        <p:txBody>
          <a:bodyPr>
            <a:normAutofit/>
          </a:bodyPr>
          <a:lstStyle/>
          <a:p>
            <a:r>
              <a:rPr lang="en-US" sz="5400" b="1" dirty="0">
                <a:latin typeface="Times New Roman" panose="02020603050405020304" pitchFamily="18" charset="0"/>
                <a:cs typeface="Times New Roman" panose="02020603050405020304" pitchFamily="18" charset="0"/>
              </a:rPr>
              <a:t>An Architecture for Many Applications</a:t>
            </a:r>
            <a:endParaRPr lang="en-US" sz="5400" dirty="0"/>
          </a:p>
        </p:txBody>
      </p:sp>
      <p:sp>
        <p:nvSpPr>
          <p:cNvPr id="4" name="Content Placeholder 2"/>
          <p:cNvSpPr txBox="1">
            <a:spLocks/>
          </p:cNvSpPr>
          <p:nvPr/>
        </p:nvSpPr>
        <p:spPr>
          <a:xfrm>
            <a:off x="0" y="4875970"/>
            <a:ext cx="12192000" cy="1803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After getting the basics of how to use CNNs to perform image classification task, remember that the same architecture can be extend to so many application and model types that we can imagine</a:t>
            </a:r>
            <a:endParaRPr lang="en-US" sz="2000" dirty="0"/>
          </a:p>
        </p:txBody>
      </p:sp>
    </p:spTree>
    <p:extLst>
      <p:ext uri="{BB962C8B-B14F-4D97-AF65-F5344CB8AC3E}">
        <p14:creationId xmlns:p14="http://schemas.microsoft.com/office/powerpoint/2010/main" val="2609051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An Architecture for Many Applications</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94839" y="933077"/>
            <a:ext cx="7847378" cy="3625852"/>
          </a:xfrm>
          <a:prstGeom prst="rect">
            <a:avLst/>
          </a:prstGeom>
        </p:spPr>
      </p:pic>
      <p:pic>
        <p:nvPicPr>
          <p:cNvPr id="2" name="Picture 1"/>
          <p:cNvPicPr>
            <a:picLocks noChangeAspect="1"/>
          </p:cNvPicPr>
          <p:nvPr/>
        </p:nvPicPr>
        <p:blipFill>
          <a:blip r:embed="rId3"/>
          <a:stretch>
            <a:fillRect/>
          </a:stretch>
        </p:blipFill>
        <p:spPr>
          <a:xfrm>
            <a:off x="6007454" y="4232144"/>
            <a:ext cx="3698249" cy="955727"/>
          </a:xfrm>
          <a:prstGeom prst="rect">
            <a:avLst/>
          </a:prstGeom>
        </p:spPr>
      </p:pic>
      <p:pic>
        <p:nvPicPr>
          <p:cNvPr id="8" name="Picture 7"/>
          <p:cNvPicPr>
            <a:picLocks noChangeAspect="1"/>
          </p:cNvPicPr>
          <p:nvPr/>
        </p:nvPicPr>
        <p:blipFill>
          <a:blip r:embed="rId4"/>
          <a:stretch>
            <a:fillRect/>
          </a:stretch>
        </p:blipFill>
        <p:spPr>
          <a:xfrm>
            <a:off x="7942217" y="1138650"/>
            <a:ext cx="2723773" cy="3249957"/>
          </a:xfrm>
          <a:prstGeom prst="rect">
            <a:avLst/>
          </a:prstGeom>
        </p:spPr>
      </p:pic>
      <p:sp>
        <p:nvSpPr>
          <p:cNvPr id="9" name="Title 1"/>
          <p:cNvSpPr txBox="1">
            <a:spLocks/>
          </p:cNvSpPr>
          <p:nvPr/>
        </p:nvSpPr>
        <p:spPr>
          <a:xfrm>
            <a:off x="0" y="5552631"/>
            <a:ext cx="6389914" cy="7445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When we consider CNN for image classification: Two parts, </a:t>
            </a:r>
          </a:p>
          <a:p>
            <a:r>
              <a:rPr lang="en-US" sz="1800" dirty="0">
                <a:latin typeface="Times New Roman" panose="02020603050405020304" pitchFamily="18" charset="0"/>
                <a:cs typeface="Times New Roman" panose="02020603050405020304" pitchFamily="18" charset="0"/>
              </a:rPr>
              <a:t>1.  Feature extraction learning (feature of interest)</a:t>
            </a:r>
          </a:p>
          <a:p>
            <a:r>
              <a:rPr lang="en-US" sz="1800" dirty="0">
                <a:latin typeface="Times New Roman" panose="02020603050405020304" pitchFamily="18" charset="0"/>
                <a:cs typeface="Times New Roman" panose="02020603050405020304" pitchFamily="18" charset="0"/>
              </a:rPr>
              <a:t>2. Detection of those features and classification</a:t>
            </a:r>
          </a:p>
        </p:txBody>
      </p:sp>
    </p:spTree>
    <p:extLst>
      <p:ext uri="{BB962C8B-B14F-4D97-AF65-F5344CB8AC3E}">
        <p14:creationId xmlns:p14="http://schemas.microsoft.com/office/powerpoint/2010/main" val="423067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Classification: Breast Cancer Screening</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stretch>
            <a:fillRect/>
          </a:stretch>
        </p:blipFill>
        <p:spPr>
          <a:xfrm>
            <a:off x="377461" y="1040681"/>
            <a:ext cx="11110785" cy="4627653"/>
          </a:xfrm>
          <a:prstGeom prst="rect">
            <a:avLst/>
          </a:prstGeom>
        </p:spPr>
      </p:pic>
    </p:spTree>
    <p:extLst>
      <p:ext uri="{BB962C8B-B14F-4D97-AF65-F5344CB8AC3E}">
        <p14:creationId xmlns:p14="http://schemas.microsoft.com/office/powerpoint/2010/main" val="40008486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Object Detection</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92962" y="839759"/>
            <a:ext cx="2173694" cy="1735519"/>
          </a:xfrm>
          <a:prstGeom prst="rect">
            <a:avLst/>
          </a:prstGeom>
        </p:spPr>
      </p:pic>
      <p:pic>
        <p:nvPicPr>
          <p:cNvPr id="3" name="Picture 2"/>
          <p:cNvPicPr>
            <a:picLocks noChangeAspect="1"/>
          </p:cNvPicPr>
          <p:nvPr/>
        </p:nvPicPr>
        <p:blipFill>
          <a:blip r:embed="rId3"/>
          <a:stretch>
            <a:fillRect/>
          </a:stretch>
        </p:blipFill>
        <p:spPr>
          <a:xfrm>
            <a:off x="4145280" y="774447"/>
            <a:ext cx="2598202" cy="1735517"/>
          </a:xfrm>
          <a:prstGeom prst="rect">
            <a:avLst/>
          </a:prstGeom>
        </p:spPr>
      </p:pic>
      <p:pic>
        <p:nvPicPr>
          <p:cNvPr id="4" name="Picture 3"/>
          <p:cNvPicPr>
            <a:picLocks noChangeAspect="1"/>
          </p:cNvPicPr>
          <p:nvPr/>
        </p:nvPicPr>
        <p:blipFill>
          <a:blip r:embed="rId4"/>
          <a:stretch>
            <a:fillRect/>
          </a:stretch>
        </p:blipFill>
        <p:spPr>
          <a:xfrm>
            <a:off x="8281579" y="788342"/>
            <a:ext cx="2064204" cy="1350963"/>
          </a:xfrm>
          <a:prstGeom prst="rect">
            <a:avLst/>
          </a:prstGeom>
        </p:spPr>
      </p:pic>
      <p:pic>
        <p:nvPicPr>
          <p:cNvPr id="5" name="Picture 4"/>
          <p:cNvPicPr>
            <a:picLocks noChangeAspect="1"/>
          </p:cNvPicPr>
          <p:nvPr/>
        </p:nvPicPr>
        <p:blipFill>
          <a:blip r:embed="rId5"/>
          <a:stretch>
            <a:fillRect/>
          </a:stretch>
        </p:blipFill>
        <p:spPr>
          <a:xfrm>
            <a:off x="8056517" y="2932578"/>
            <a:ext cx="2639509" cy="1670060"/>
          </a:xfrm>
          <a:prstGeom prst="rect">
            <a:avLst/>
          </a:prstGeom>
        </p:spPr>
      </p:pic>
      <p:pic>
        <p:nvPicPr>
          <p:cNvPr id="9" name="Picture 8"/>
          <p:cNvPicPr>
            <a:picLocks noChangeAspect="1"/>
          </p:cNvPicPr>
          <p:nvPr/>
        </p:nvPicPr>
        <p:blipFill>
          <a:blip r:embed="rId2"/>
          <a:stretch>
            <a:fillRect/>
          </a:stretch>
        </p:blipFill>
        <p:spPr>
          <a:xfrm>
            <a:off x="445362" y="3016904"/>
            <a:ext cx="2173694" cy="1735519"/>
          </a:xfrm>
          <a:prstGeom prst="rect">
            <a:avLst/>
          </a:prstGeom>
        </p:spPr>
      </p:pic>
      <p:pic>
        <p:nvPicPr>
          <p:cNvPr id="11" name="Picture 10"/>
          <p:cNvPicPr>
            <a:picLocks noChangeAspect="1"/>
          </p:cNvPicPr>
          <p:nvPr/>
        </p:nvPicPr>
        <p:blipFill>
          <a:blip r:embed="rId3"/>
          <a:stretch>
            <a:fillRect/>
          </a:stretch>
        </p:blipFill>
        <p:spPr>
          <a:xfrm>
            <a:off x="4297680" y="3016907"/>
            <a:ext cx="2598202" cy="1735517"/>
          </a:xfrm>
          <a:prstGeom prst="rect">
            <a:avLst/>
          </a:prstGeom>
        </p:spPr>
      </p:pic>
      <p:sp>
        <p:nvSpPr>
          <p:cNvPr id="10" name="Title 1"/>
          <p:cNvSpPr txBox="1">
            <a:spLocks/>
          </p:cNvSpPr>
          <p:nvPr/>
        </p:nvSpPr>
        <p:spPr>
          <a:xfrm>
            <a:off x="304800" y="5996013"/>
            <a:ext cx="12039600" cy="693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This is not easy as that, if our scene contains multiple objects: In that case our NN model should be able to infer a dynamic no of objects </a:t>
            </a:r>
          </a:p>
        </p:txBody>
      </p:sp>
    </p:spTree>
    <p:extLst>
      <p:ext uri="{BB962C8B-B14F-4D97-AF65-F5344CB8AC3E}">
        <p14:creationId xmlns:p14="http://schemas.microsoft.com/office/powerpoint/2010/main" val="151654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Object Detection</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3" name="Title 1"/>
          <p:cNvSpPr txBox="1">
            <a:spLocks/>
          </p:cNvSpPr>
          <p:nvPr/>
        </p:nvSpPr>
        <p:spPr>
          <a:xfrm>
            <a:off x="152400" y="6100369"/>
            <a:ext cx="12039600" cy="5355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If we want to detect a taxi only its no problem, but if the image contains different objects of different classes, and our model need to draw a bounding box for each objects of different class is quiet complicated in practice</a:t>
            </a:r>
            <a:r>
              <a:rPr lang="en-US" sz="1800" b="1" dirty="0">
                <a:solidFill>
                  <a:srgbClr val="FF0000"/>
                </a:solidFill>
                <a:latin typeface="Times New Roman" panose="02020603050405020304" pitchFamily="18" charset="0"/>
                <a:cs typeface="Times New Roman" panose="02020603050405020304" pitchFamily="18" charset="0"/>
              </a:rPr>
              <a:t>:: A naive solution to object detection</a:t>
            </a:r>
          </a:p>
        </p:txBody>
      </p:sp>
      <p:pic>
        <p:nvPicPr>
          <p:cNvPr id="7" name="Picture 6"/>
          <p:cNvPicPr>
            <a:picLocks noChangeAspect="1"/>
          </p:cNvPicPr>
          <p:nvPr/>
        </p:nvPicPr>
        <p:blipFill>
          <a:blip r:embed="rId2"/>
          <a:stretch>
            <a:fillRect/>
          </a:stretch>
        </p:blipFill>
        <p:spPr>
          <a:xfrm>
            <a:off x="330925" y="687253"/>
            <a:ext cx="5549324" cy="2060595"/>
          </a:xfrm>
          <a:prstGeom prst="rect">
            <a:avLst/>
          </a:prstGeom>
        </p:spPr>
      </p:pic>
      <p:pic>
        <p:nvPicPr>
          <p:cNvPr id="8" name="Picture 7"/>
          <p:cNvPicPr>
            <a:picLocks noChangeAspect="1"/>
          </p:cNvPicPr>
          <p:nvPr/>
        </p:nvPicPr>
        <p:blipFill>
          <a:blip r:embed="rId3"/>
          <a:stretch>
            <a:fillRect/>
          </a:stretch>
        </p:blipFill>
        <p:spPr>
          <a:xfrm>
            <a:off x="7137355" y="657452"/>
            <a:ext cx="3312932" cy="1896291"/>
          </a:xfrm>
          <a:prstGeom prst="rect">
            <a:avLst/>
          </a:prstGeom>
        </p:spPr>
      </p:pic>
      <p:pic>
        <p:nvPicPr>
          <p:cNvPr id="10" name="Picture 9"/>
          <p:cNvPicPr>
            <a:picLocks noChangeAspect="1"/>
          </p:cNvPicPr>
          <p:nvPr/>
        </p:nvPicPr>
        <p:blipFill>
          <a:blip r:embed="rId4"/>
          <a:stretch>
            <a:fillRect/>
          </a:stretch>
        </p:blipFill>
        <p:spPr>
          <a:xfrm>
            <a:off x="330925" y="2984422"/>
            <a:ext cx="5549324" cy="2049293"/>
          </a:xfrm>
          <a:prstGeom prst="rect">
            <a:avLst/>
          </a:prstGeom>
        </p:spPr>
      </p:pic>
      <p:pic>
        <p:nvPicPr>
          <p:cNvPr id="2" name="Picture 1"/>
          <p:cNvPicPr>
            <a:picLocks noChangeAspect="1"/>
          </p:cNvPicPr>
          <p:nvPr/>
        </p:nvPicPr>
        <p:blipFill>
          <a:blip r:embed="rId5"/>
          <a:stretch>
            <a:fillRect/>
          </a:stretch>
        </p:blipFill>
        <p:spPr>
          <a:xfrm>
            <a:off x="7137355" y="2826226"/>
            <a:ext cx="3312932" cy="1950821"/>
          </a:xfrm>
          <a:prstGeom prst="rect">
            <a:avLst/>
          </a:prstGeom>
        </p:spPr>
      </p:pic>
      <p:sp>
        <p:nvSpPr>
          <p:cNvPr id="9" name="Title 1"/>
          <p:cNvSpPr txBox="1">
            <a:spLocks/>
          </p:cNvSpPr>
          <p:nvPr/>
        </p:nvSpPr>
        <p:spPr>
          <a:xfrm>
            <a:off x="7137355" y="4829321"/>
            <a:ext cx="4566965" cy="10143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Predicted classification labels independently to each class</a:t>
            </a:r>
          </a:p>
        </p:txBody>
      </p:sp>
    </p:spTree>
    <p:extLst>
      <p:ext uri="{BB962C8B-B14F-4D97-AF65-F5344CB8AC3E}">
        <p14:creationId xmlns:p14="http://schemas.microsoft.com/office/powerpoint/2010/main" val="393899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 A Naive Solution to Object Detection</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30925" y="582068"/>
            <a:ext cx="3048000" cy="1971675"/>
          </a:xfrm>
          <a:prstGeom prst="rect">
            <a:avLst/>
          </a:prstGeom>
        </p:spPr>
      </p:pic>
      <p:pic>
        <p:nvPicPr>
          <p:cNvPr id="4" name="Picture 3"/>
          <p:cNvPicPr>
            <a:picLocks noChangeAspect="1"/>
          </p:cNvPicPr>
          <p:nvPr/>
        </p:nvPicPr>
        <p:blipFill>
          <a:blip r:embed="rId3"/>
          <a:stretch>
            <a:fillRect/>
          </a:stretch>
        </p:blipFill>
        <p:spPr>
          <a:xfrm>
            <a:off x="3747271" y="657452"/>
            <a:ext cx="2601278" cy="1947242"/>
          </a:xfrm>
          <a:prstGeom prst="rect">
            <a:avLst/>
          </a:prstGeom>
        </p:spPr>
      </p:pic>
      <p:pic>
        <p:nvPicPr>
          <p:cNvPr id="5" name="Picture 4"/>
          <p:cNvPicPr>
            <a:picLocks noChangeAspect="1"/>
          </p:cNvPicPr>
          <p:nvPr/>
        </p:nvPicPr>
        <p:blipFill>
          <a:blip r:embed="rId4"/>
          <a:stretch>
            <a:fillRect/>
          </a:stretch>
        </p:blipFill>
        <p:spPr>
          <a:xfrm>
            <a:off x="6716895" y="582068"/>
            <a:ext cx="2696935" cy="1981200"/>
          </a:xfrm>
          <a:prstGeom prst="rect">
            <a:avLst/>
          </a:prstGeom>
        </p:spPr>
      </p:pic>
      <p:pic>
        <p:nvPicPr>
          <p:cNvPr id="11" name="Picture 10"/>
          <p:cNvPicPr>
            <a:picLocks noChangeAspect="1"/>
          </p:cNvPicPr>
          <p:nvPr/>
        </p:nvPicPr>
        <p:blipFill>
          <a:blip r:embed="rId5"/>
          <a:stretch>
            <a:fillRect/>
          </a:stretch>
        </p:blipFill>
        <p:spPr>
          <a:xfrm>
            <a:off x="9550173" y="1065902"/>
            <a:ext cx="1710010" cy="748909"/>
          </a:xfrm>
          <a:prstGeom prst="rect">
            <a:avLst/>
          </a:prstGeom>
        </p:spPr>
      </p:pic>
      <p:pic>
        <p:nvPicPr>
          <p:cNvPr id="14" name="Picture 13"/>
          <p:cNvPicPr>
            <a:picLocks noChangeAspect="1"/>
          </p:cNvPicPr>
          <p:nvPr/>
        </p:nvPicPr>
        <p:blipFill>
          <a:blip r:embed="rId6"/>
          <a:stretch>
            <a:fillRect/>
          </a:stretch>
        </p:blipFill>
        <p:spPr>
          <a:xfrm>
            <a:off x="511899" y="2715028"/>
            <a:ext cx="3041197" cy="2232368"/>
          </a:xfrm>
          <a:prstGeom prst="rect">
            <a:avLst/>
          </a:prstGeom>
        </p:spPr>
      </p:pic>
      <p:sp>
        <p:nvSpPr>
          <p:cNvPr id="15" name="Title 1"/>
          <p:cNvSpPr txBox="1">
            <a:spLocks/>
          </p:cNvSpPr>
          <p:nvPr/>
        </p:nvSpPr>
        <p:spPr>
          <a:xfrm>
            <a:off x="4249782" y="3452015"/>
            <a:ext cx="7942218" cy="5355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FF0000"/>
                </a:solidFill>
                <a:latin typeface="Times New Roman" panose="02020603050405020304" pitchFamily="18" charset="0"/>
                <a:cs typeface="Times New Roman" panose="02020603050405020304" pitchFamily="18" charset="0"/>
              </a:rPr>
              <a:t>Problem</a:t>
            </a:r>
            <a:r>
              <a:rPr lang="en-US" sz="1800" dirty="0">
                <a:latin typeface="Times New Roman" panose="02020603050405020304" pitchFamily="18" charset="0"/>
                <a:cs typeface="Times New Roman" panose="02020603050405020304" pitchFamily="18" charset="0"/>
              </a:rPr>
              <a:t>: too many potential inputs, this results in too many scales, position and size,,,,,, totally impractical to run in real life application with today computers</a:t>
            </a:r>
            <a:endParaRPr lang="en-US" sz="1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19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 Object Detection Using R-CNN: </a:t>
            </a:r>
            <a:r>
              <a:rPr lang="en-US" sz="2400" dirty="0">
                <a:solidFill>
                  <a:srgbClr val="FF0000"/>
                </a:solidFill>
                <a:latin typeface="Times New Roman" panose="02020603050405020304" pitchFamily="18" charset="0"/>
                <a:cs typeface="Times New Roman" panose="02020603050405020304" pitchFamily="18" charset="0"/>
              </a:rPr>
              <a:t>Instead of picking random boxes use a simple heuristic</a:t>
            </a:r>
          </a:p>
        </p:txBody>
      </p:sp>
      <p:sp>
        <p:nvSpPr>
          <p:cNvPr id="13" name="Title 1"/>
          <p:cNvSpPr txBox="1">
            <a:spLocks/>
          </p:cNvSpPr>
          <p:nvPr/>
        </p:nvSpPr>
        <p:spPr>
          <a:xfrm>
            <a:off x="100148" y="5199024"/>
            <a:ext cx="12039600" cy="5355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Identify meaningful object in the image and just feed in those high attention locations to our CNN to speed up the first part.</a:t>
            </a:r>
            <a:endParaRPr lang="en-US" sz="1800" b="1" dirty="0">
              <a:solidFill>
                <a:srgbClr val="FF0000"/>
              </a:solidFill>
              <a:latin typeface="Times New Roman" panose="02020603050405020304" pitchFamily="18" charset="0"/>
              <a:cs typeface="Times New Roman" panose="02020603050405020304" pitchFamily="18" charset="0"/>
            </a:endParaRPr>
          </a:p>
        </p:txBody>
      </p:sp>
      <p:sp>
        <p:nvSpPr>
          <p:cNvPr id="15" name="Title 1"/>
          <p:cNvSpPr txBox="1">
            <a:spLocks/>
          </p:cNvSpPr>
          <p:nvPr/>
        </p:nvSpPr>
        <p:spPr>
          <a:xfrm>
            <a:off x="814249" y="630436"/>
            <a:ext cx="10654939" cy="5355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FF0000"/>
                </a:solidFill>
                <a:latin typeface="Times New Roman" panose="02020603050405020304" pitchFamily="18" charset="0"/>
                <a:cs typeface="Times New Roman" panose="02020603050405020304" pitchFamily="18" charset="0"/>
              </a:rPr>
              <a:t>R-CNN Algorithm</a:t>
            </a:r>
            <a:r>
              <a:rPr lang="en-US" sz="1800" dirty="0">
                <a:latin typeface="Times New Roman" panose="02020603050405020304" pitchFamily="18" charset="0"/>
                <a:cs typeface="Times New Roman" panose="02020603050405020304" pitchFamily="18" charset="0"/>
              </a:rPr>
              <a:t>: Find regions that we think have objects. Using CNN to classify</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21388" y="1449977"/>
            <a:ext cx="5129521" cy="2407455"/>
          </a:xfrm>
          <a:prstGeom prst="rect">
            <a:avLst/>
          </a:prstGeom>
        </p:spPr>
      </p:pic>
      <p:pic>
        <p:nvPicPr>
          <p:cNvPr id="7" name="Picture 6"/>
          <p:cNvPicPr>
            <a:picLocks noChangeAspect="1"/>
          </p:cNvPicPr>
          <p:nvPr/>
        </p:nvPicPr>
        <p:blipFill>
          <a:blip r:embed="rId3"/>
          <a:stretch>
            <a:fillRect/>
          </a:stretch>
        </p:blipFill>
        <p:spPr>
          <a:xfrm>
            <a:off x="221388" y="5829454"/>
            <a:ext cx="6524625" cy="666750"/>
          </a:xfrm>
          <a:prstGeom prst="rect">
            <a:avLst/>
          </a:prstGeom>
        </p:spPr>
      </p:pic>
      <p:pic>
        <p:nvPicPr>
          <p:cNvPr id="8" name="Picture 7"/>
          <p:cNvPicPr>
            <a:picLocks noChangeAspect="1"/>
          </p:cNvPicPr>
          <p:nvPr/>
        </p:nvPicPr>
        <p:blipFill>
          <a:blip r:embed="rId4"/>
          <a:stretch>
            <a:fillRect/>
          </a:stretch>
        </p:blipFill>
        <p:spPr>
          <a:xfrm>
            <a:off x="935847" y="3952289"/>
            <a:ext cx="4276231" cy="866775"/>
          </a:xfrm>
          <a:prstGeom prst="rect">
            <a:avLst/>
          </a:prstGeom>
        </p:spPr>
      </p:pic>
      <p:pic>
        <p:nvPicPr>
          <p:cNvPr id="9" name="Picture 8"/>
          <p:cNvPicPr>
            <a:picLocks noChangeAspect="1"/>
          </p:cNvPicPr>
          <p:nvPr/>
        </p:nvPicPr>
        <p:blipFill>
          <a:blip r:embed="rId5"/>
          <a:stretch>
            <a:fillRect/>
          </a:stretch>
        </p:blipFill>
        <p:spPr>
          <a:xfrm>
            <a:off x="5530894" y="1449978"/>
            <a:ext cx="6608854" cy="2288862"/>
          </a:xfrm>
          <a:prstGeom prst="rect">
            <a:avLst/>
          </a:prstGeom>
        </p:spPr>
      </p:pic>
      <p:pic>
        <p:nvPicPr>
          <p:cNvPr id="10" name="Picture 9"/>
          <p:cNvPicPr>
            <a:picLocks noChangeAspect="1"/>
          </p:cNvPicPr>
          <p:nvPr/>
        </p:nvPicPr>
        <p:blipFill>
          <a:blip r:embed="rId6"/>
          <a:stretch>
            <a:fillRect/>
          </a:stretch>
        </p:blipFill>
        <p:spPr>
          <a:xfrm>
            <a:off x="7050133" y="4023726"/>
            <a:ext cx="4152900" cy="723900"/>
          </a:xfrm>
          <a:prstGeom prst="rect">
            <a:avLst/>
          </a:prstGeom>
        </p:spPr>
      </p:pic>
    </p:spTree>
    <p:extLst>
      <p:ext uri="{BB962C8B-B14F-4D97-AF65-F5344CB8AC3E}">
        <p14:creationId xmlns:p14="http://schemas.microsoft.com/office/powerpoint/2010/main" val="2700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par>
                                <p:cTn id="26" presetID="16" presetClass="entr" presetSubtype="21"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496"/>
            <a:ext cx="10515600" cy="653778"/>
          </a:xfrm>
        </p:spPr>
        <p:txBody>
          <a:bodyPr>
            <a:normAutofit fontScale="90000"/>
          </a:bodyPr>
          <a:lstStyle/>
          <a:p>
            <a:r>
              <a:rPr lang="en-US" dirty="0">
                <a:latin typeface="Times New Roman" panose="02020603050405020304" pitchFamily="18" charset="0"/>
                <a:cs typeface="Times New Roman" panose="02020603050405020304" pitchFamily="18" charset="0"/>
              </a:rPr>
              <a:t>Impact: Medicine, Biology, Healthcare</a:t>
            </a:r>
          </a:p>
        </p:txBody>
      </p:sp>
      <p:pic>
        <p:nvPicPr>
          <p:cNvPr id="5" name="Picture 4"/>
          <p:cNvPicPr>
            <a:picLocks noChangeAspect="1"/>
          </p:cNvPicPr>
          <p:nvPr/>
        </p:nvPicPr>
        <p:blipFill>
          <a:blip r:embed="rId2"/>
          <a:stretch>
            <a:fillRect/>
          </a:stretch>
        </p:blipFill>
        <p:spPr>
          <a:xfrm>
            <a:off x="337865" y="1545658"/>
            <a:ext cx="1666875" cy="4000500"/>
          </a:xfrm>
          <a:prstGeom prst="rect">
            <a:avLst/>
          </a:prstGeom>
        </p:spPr>
      </p:pic>
      <p:pic>
        <p:nvPicPr>
          <p:cNvPr id="7" name="Picture 6"/>
          <p:cNvPicPr>
            <a:picLocks noChangeAspect="1"/>
          </p:cNvPicPr>
          <p:nvPr/>
        </p:nvPicPr>
        <p:blipFill>
          <a:blip r:embed="rId3"/>
          <a:stretch>
            <a:fillRect/>
          </a:stretch>
        </p:blipFill>
        <p:spPr>
          <a:xfrm>
            <a:off x="4396332" y="943498"/>
            <a:ext cx="2383291" cy="2844573"/>
          </a:xfrm>
          <a:prstGeom prst="rect">
            <a:avLst/>
          </a:prstGeom>
        </p:spPr>
      </p:pic>
      <p:pic>
        <p:nvPicPr>
          <p:cNvPr id="8" name="Picture 7"/>
          <p:cNvPicPr>
            <a:picLocks noChangeAspect="1"/>
          </p:cNvPicPr>
          <p:nvPr/>
        </p:nvPicPr>
        <p:blipFill>
          <a:blip r:embed="rId4"/>
          <a:stretch>
            <a:fillRect/>
          </a:stretch>
        </p:blipFill>
        <p:spPr>
          <a:xfrm>
            <a:off x="7451272" y="943498"/>
            <a:ext cx="2910726" cy="2844573"/>
          </a:xfrm>
          <a:prstGeom prst="rect">
            <a:avLst/>
          </a:prstGeom>
        </p:spPr>
      </p:pic>
      <p:pic>
        <p:nvPicPr>
          <p:cNvPr id="9" name="Picture 8"/>
          <p:cNvPicPr>
            <a:picLocks noChangeAspect="1"/>
          </p:cNvPicPr>
          <p:nvPr/>
        </p:nvPicPr>
        <p:blipFill>
          <a:blip r:embed="rId5"/>
          <a:stretch>
            <a:fillRect/>
          </a:stretch>
        </p:blipFill>
        <p:spPr>
          <a:xfrm>
            <a:off x="3121070" y="3699092"/>
            <a:ext cx="8062913" cy="2094441"/>
          </a:xfrm>
          <a:prstGeom prst="rect">
            <a:avLst/>
          </a:prstGeom>
        </p:spPr>
      </p:pic>
    </p:spTree>
    <p:extLst>
      <p:ext uri="{BB962C8B-B14F-4D97-AF65-F5344CB8AC3E}">
        <p14:creationId xmlns:p14="http://schemas.microsoft.com/office/powerpoint/2010/main" val="197274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 Faster R-CNN: </a:t>
            </a:r>
            <a:r>
              <a:rPr lang="en-US" sz="2400" b="1" dirty="0">
                <a:solidFill>
                  <a:srgbClr val="FF0000"/>
                </a:solidFill>
                <a:latin typeface="Times New Roman" panose="02020603050405020304" pitchFamily="18" charset="0"/>
                <a:cs typeface="Times New Roman" panose="02020603050405020304" pitchFamily="18" charset="0"/>
              </a:rPr>
              <a:t>Among many variance proposed for object detection</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15" name="Title 1"/>
          <p:cNvSpPr txBox="1">
            <a:spLocks/>
          </p:cNvSpPr>
          <p:nvPr/>
        </p:nvSpPr>
        <p:spPr>
          <a:xfrm>
            <a:off x="152401" y="630436"/>
            <a:ext cx="11987348" cy="5355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FF0000"/>
                </a:solidFill>
                <a:latin typeface="Times New Roman" panose="02020603050405020304" pitchFamily="18" charset="0"/>
                <a:cs typeface="Times New Roman" panose="02020603050405020304" pitchFamily="18" charset="0"/>
              </a:rPr>
              <a:t>Faster R-CNN Algorithm</a:t>
            </a:r>
            <a:r>
              <a:rPr lang="en-US" sz="1800" dirty="0">
                <a:latin typeface="Times New Roman" panose="02020603050405020304" pitchFamily="18" charset="0"/>
                <a:cs typeface="Times New Roman" panose="02020603050405020304" pitchFamily="18" charset="0"/>
              </a:rPr>
              <a:t>: Which attempts to learn not only how to classify those boxes but learned how to propos those boxes might be in the first place so that you could learn how to feed or where to feed into the downstream NN</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a:stretch>
            <a:fillRect/>
          </a:stretch>
        </p:blipFill>
        <p:spPr>
          <a:xfrm>
            <a:off x="1240291" y="4534398"/>
            <a:ext cx="7394258" cy="2264570"/>
          </a:xfrm>
          <a:prstGeom prst="rect">
            <a:avLst/>
          </a:prstGeom>
        </p:spPr>
      </p:pic>
      <p:pic>
        <p:nvPicPr>
          <p:cNvPr id="19" name="Picture 18"/>
          <p:cNvPicPr>
            <a:picLocks noChangeAspect="1"/>
          </p:cNvPicPr>
          <p:nvPr/>
        </p:nvPicPr>
        <p:blipFill>
          <a:blip r:embed="rId3"/>
          <a:stretch>
            <a:fillRect/>
          </a:stretch>
        </p:blipFill>
        <p:spPr>
          <a:xfrm>
            <a:off x="1881868" y="3399174"/>
            <a:ext cx="1952625" cy="600075"/>
          </a:xfrm>
          <a:prstGeom prst="rect">
            <a:avLst/>
          </a:prstGeom>
        </p:spPr>
      </p:pic>
      <p:pic>
        <p:nvPicPr>
          <p:cNvPr id="20" name="Picture 19"/>
          <p:cNvPicPr>
            <a:picLocks noChangeAspect="1"/>
          </p:cNvPicPr>
          <p:nvPr/>
        </p:nvPicPr>
        <p:blipFill>
          <a:blip r:embed="rId4"/>
          <a:stretch>
            <a:fillRect/>
          </a:stretch>
        </p:blipFill>
        <p:spPr>
          <a:xfrm>
            <a:off x="9316266" y="3949332"/>
            <a:ext cx="2076450" cy="800100"/>
          </a:xfrm>
          <a:prstGeom prst="rect">
            <a:avLst/>
          </a:prstGeom>
        </p:spPr>
      </p:pic>
      <p:pic>
        <p:nvPicPr>
          <p:cNvPr id="21" name="Picture 20"/>
          <p:cNvPicPr>
            <a:picLocks noChangeAspect="1"/>
          </p:cNvPicPr>
          <p:nvPr/>
        </p:nvPicPr>
        <p:blipFill>
          <a:blip r:embed="rId5"/>
          <a:stretch>
            <a:fillRect/>
          </a:stretch>
        </p:blipFill>
        <p:spPr>
          <a:xfrm>
            <a:off x="4608059" y="2882964"/>
            <a:ext cx="4144056" cy="1861190"/>
          </a:xfrm>
          <a:prstGeom prst="rect">
            <a:avLst/>
          </a:prstGeom>
        </p:spPr>
      </p:pic>
    </p:spTree>
    <p:extLst>
      <p:ext uri="{BB962C8B-B14F-4D97-AF65-F5344CB8AC3E}">
        <p14:creationId xmlns:p14="http://schemas.microsoft.com/office/powerpoint/2010/main" val="412780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16" presetClass="entr" presetSubtype="2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16" presetClass="entr" presetSubtype="21"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arn(inVertical)">
                                      <p:cBhvr>
                                        <p:cTn id="16" dur="500"/>
                                        <p:tgtEl>
                                          <p:spTgt spid="19"/>
                                        </p:tgtEl>
                                      </p:cBhvr>
                                    </p:animEffect>
                                  </p:childTnLst>
                                </p:cTn>
                              </p:par>
                              <p:par>
                                <p:cTn id="17" presetID="16" presetClass="entr" presetSubtype="21"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 Faster R-CNN: </a:t>
            </a:r>
            <a:r>
              <a:rPr lang="en-US" sz="2400" b="1" dirty="0">
                <a:solidFill>
                  <a:srgbClr val="FF0000"/>
                </a:solidFill>
                <a:latin typeface="Times New Roman" panose="02020603050405020304" pitchFamily="18" charset="0"/>
                <a:cs typeface="Times New Roman" panose="02020603050405020304" pitchFamily="18" charset="0"/>
              </a:rPr>
              <a:t>Among many variance proposed for object detection</a:t>
            </a:r>
            <a:endParaRPr lang="en-US" sz="2400" dirty="0">
              <a:solidFill>
                <a:srgbClr val="FF0000"/>
              </a:solidFill>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a:stretch>
            <a:fillRect/>
          </a:stretch>
        </p:blipFill>
        <p:spPr>
          <a:xfrm>
            <a:off x="1240291" y="4534398"/>
            <a:ext cx="7394258" cy="2264570"/>
          </a:xfrm>
          <a:prstGeom prst="rect">
            <a:avLst/>
          </a:prstGeom>
        </p:spPr>
      </p:pic>
      <p:pic>
        <p:nvPicPr>
          <p:cNvPr id="19" name="Picture 18"/>
          <p:cNvPicPr>
            <a:picLocks noChangeAspect="1"/>
          </p:cNvPicPr>
          <p:nvPr/>
        </p:nvPicPr>
        <p:blipFill>
          <a:blip r:embed="rId3"/>
          <a:stretch>
            <a:fillRect/>
          </a:stretch>
        </p:blipFill>
        <p:spPr>
          <a:xfrm>
            <a:off x="1881868" y="3399174"/>
            <a:ext cx="1952625" cy="600075"/>
          </a:xfrm>
          <a:prstGeom prst="rect">
            <a:avLst/>
          </a:prstGeom>
        </p:spPr>
      </p:pic>
      <p:pic>
        <p:nvPicPr>
          <p:cNvPr id="20" name="Picture 19"/>
          <p:cNvPicPr>
            <a:picLocks noChangeAspect="1"/>
          </p:cNvPicPr>
          <p:nvPr/>
        </p:nvPicPr>
        <p:blipFill>
          <a:blip r:embed="rId4"/>
          <a:stretch>
            <a:fillRect/>
          </a:stretch>
        </p:blipFill>
        <p:spPr>
          <a:xfrm>
            <a:off x="9316266" y="3949332"/>
            <a:ext cx="2076450" cy="800100"/>
          </a:xfrm>
          <a:prstGeom prst="rect">
            <a:avLst/>
          </a:prstGeom>
        </p:spPr>
      </p:pic>
      <p:pic>
        <p:nvPicPr>
          <p:cNvPr id="21" name="Picture 20"/>
          <p:cNvPicPr>
            <a:picLocks noChangeAspect="1"/>
          </p:cNvPicPr>
          <p:nvPr/>
        </p:nvPicPr>
        <p:blipFill>
          <a:blip r:embed="rId5"/>
          <a:stretch>
            <a:fillRect/>
          </a:stretch>
        </p:blipFill>
        <p:spPr>
          <a:xfrm>
            <a:off x="4608059" y="2882964"/>
            <a:ext cx="4144056" cy="1861190"/>
          </a:xfrm>
          <a:prstGeom prst="rect">
            <a:avLst/>
          </a:prstGeom>
        </p:spPr>
      </p:pic>
      <p:sp>
        <p:nvSpPr>
          <p:cNvPr id="12" name="Title 1"/>
          <p:cNvSpPr txBox="1">
            <a:spLocks/>
          </p:cNvSpPr>
          <p:nvPr/>
        </p:nvSpPr>
        <p:spPr>
          <a:xfrm>
            <a:off x="152400" y="593016"/>
            <a:ext cx="12039600" cy="5355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So the goal here is to directly try to learn or extract all of those key regions and process them through the later part of the model </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6"/>
          <a:stretch>
            <a:fillRect/>
          </a:stretch>
        </p:blipFill>
        <p:spPr>
          <a:xfrm>
            <a:off x="8335326" y="2298550"/>
            <a:ext cx="2105025" cy="552450"/>
          </a:xfrm>
          <a:prstGeom prst="rect">
            <a:avLst/>
          </a:prstGeom>
        </p:spPr>
      </p:pic>
      <p:pic>
        <p:nvPicPr>
          <p:cNvPr id="23" name="Picture 22"/>
          <p:cNvPicPr>
            <a:picLocks noChangeAspect="1"/>
          </p:cNvPicPr>
          <p:nvPr/>
        </p:nvPicPr>
        <p:blipFill>
          <a:blip r:embed="rId7"/>
          <a:stretch>
            <a:fillRect/>
          </a:stretch>
        </p:blipFill>
        <p:spPr>
          <a:xfrm>
            <a:off x="5842090" y="1898873"/>
            <a:ext cx="2675500" cy="984092"/>
          </a:xfrm>
          <a:prstGeom prst="rect">
            <a:avLst/>
          </a:prstGeom>
        </p:spPr>
      </p:pic>
    </p:spTree>
    <p:extLst>
      <p:ext uri="{BB962C8B-B14F-4D97-AF65-F5344CB8AC3E}">
        <p14:creationId xmlns:p14="http://schemas.microsoft.com/office/powerpoint/2010/main" val="327332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par>
                                <p:cTn id="11" presetID="16" presetClass="entr" presetSubtype="2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par>
                                <p:cTn id="22" presetID="16" presetClass="entr" presetSubtype="21"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arn(inVertical)">
                                      <p:cBhvr>
                                        <p:cTn id="24" dur="500"/>
                                        <p:tgtEl>
                                          <p:spTgt spid="23"/>
                                        </p:tgtEl>
                                      </p:cBhvr>
                                    </p:animEffect>
                                  </p:childTnLst>
                                </p:cTn>
                              </p:par>
                              <p:par>
                                <p:cTn id="25" presetID="16" presetClass="entr" presetSubtype="21"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 Semantic segmentation : </a:t>
            </a:r>
            <a:r>
              <a:rPr lang="en-US" sz="2400" b="1" dirty="0">
                <a:solidFill>
                  <a:srgbClr val="FF0000"/>
                </a:solidFill>
                <a:latin typeface="Times New Roman" panose="02020603050405020304" pitchFamily="18" charset="0"/>
                <a:cs typeface="Times New Roman" panose="02020603050405020304" pitchFamily="18" charset="0"/>
              </a:rPr>
              <a:t>Fully Convolutional Network</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12" name="Title 1"/>
          <p:cNvSpPr txBox="1">
            <a:spLocks/>
          </p:cNvSpPr>
          <p:nvPr/>
        </p:nvSpPr>
        <p:spPr>
          <a:xfrm>
            <a:off x="152400" y="828150"/>
            <a:ext cx="12039600" cy="5355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In classification we saw not only to predict a single object per image, we also saw an object detection potentially inferring  multiple objects with bounding boxes in you image.  </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92956" y="2589768"/>
            <a:ext cx="9683455" cy="4176050"/>
          </a:xfrm>
          <a:prstGeom prst="rect">
            <a:avLst/>
          </a:prstGeom>
        </p:spPr>
      </p:pic>
    </p:spTree>
    <p:extLst>
      <p:ext uri="{BB962C8B-B14F-4D97-AF65-F5344CB8AC3E}">
        <p14:creationId xmlns:p14="http://schemas.microsoft.com/office/powerpoint/2010/main" val="304146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 Semantic segmentation : </a:t>
            </a:r>
            <a:r>
              <a:rPr lang="en-US" sz="2400" b="1" dirty="0">
                <a:solidFill>
                  <a:srgbClr val="FF0000"/>
                </a:solidFill>
                <a:latin typeface="Times New Roman" panose="02020603050405020304" pitchFamily="18" charset="0"/>
                <a:cs typeface="Times New Roman" panose="02020603050405020304" pitchFamily="18" charset="0"/>
              </a:rPr>
              <a:t>Biomedical Image Analysis</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12" name="Title 1"/>
          <p:cNvSpPr txBox="1">
            <a:spLocks/>
          </p:cNvSpPr>
          <p:nvPr/>
        </p:nvSpPr>
        <p:spPr>
          <a:xfrm>
            <a:off x="152400" y="828150"/>
            <a:ext cx="12039600" cy="5355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The same concept may be applied to so many application in healthcare especially for segmenting out lets say cancerous regions. </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43564" y="1968982"/>
            <a:ext cx="11469434" cy="4823703"/>
          </a:xfrm>
          <a:prstGeom prst="rect">
            <a:avLst/>
          </a:prstGeom>
        </p:spPr>
      </p:pic>
    </p:spTree>
    <p:extLst>
      <p:ext uri="{BB962C8B-B14F-4D97-AF65-F5344CB8AC3E}">
        <p14:creationId xmlns:p14="http://schemas.microsoft.com/office/powerpoint/2010/main" val="9132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 Continuous Control : </a:t>
            </a:r>
            <a:r>
              <a:rPr lang="en-US" sz="2400" b="1" dirty="0">
                <a:solidFill>
                  <a:srgbClr val="FF0000"/>
                </a:solidFill>
                <a:latin typeface="Times New Roman" panose="02020603050405020304" pitchFamily="18" charset="0"/>
                <a:cs typeface="Times New Roman" panose="02020603050405020304" pitchFamily="18" charset="0"/>
              </a:rPr>
              <a:t>Navigation from Vision Control</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12" name="Title 1"/>
          <p:cNvSpPr txBox="1">
            <a:spLocks/>
          </p:cNvSpPr>
          <p:nvPr/>
        </p:nvSpPr>
        <p:spPr>
          <a:xfrm>
            <a:off x="152400" y="684457"/>
            <a:ext cx="12039600" cy="5355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Lets consider we want to build a NN model for autonomous navigation for self driving car </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67380" y="2586450"/>
            <a:ext cx="4733925" cy="4114800"/>
          </a:xfrm>
          <a:prstGeom prst="rect">
            <a:avLst/>
          </a:prstGeom>
        </p:spPr>
      </p:pic>
      <p:pic>
        <p:nvPicPr>
          <p:cNvPr id="5" name="Picture 4"/>
          <p:cNvPicPr>
            <a:picLocks noChangeAspect="1"/>
          </p:cNvPicPr>
          <p:nvPr/>
        </p:nvPicPr>
        <p:blipFill>
          <a:blip r:embed="rId3"/>
          <a:stretch>
            <a:fillRect/>
          </a:stretch>
        </p:blipFill>
        <p:spPr>
          <a:xfrm>
            <a:off x="5643290" y="2217339"/>
            <a:ext cx="5146630" cy="4376176"/>
          </a:xfrm>
          <a:prstGeom prst="rect">
            <a:avLst/>
          </a:prstGeom>
        </p:spPr>
      </p:pic>
    </p:spTree>
    <p:extLst>
      <p:ext uri="{BB962C8B-B14F-4D97-AF65-F5344CB8AC3E}">
        <p14:creationId xmlns:p14="http://schemas.microsoft.com/office/powerpoint/2010/main" val="74219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Key point to remember </a:t>
            </a:r>
          </a:p>
        </p:txBody>
      </p:sp>
      <p:sp>
        <p:nvSpPr>
          <p:cNvPr id="3" name="Content Placeholder 2"/>
          <p:cNvSpPr>
            <a:spLocks noGrp="1"/>
          </p:cNvSpPr>
          <p:nvPr>
            <p:ph idx="1"/>
          </p:nvPr>
        </p:nvSpPr>
        <p:spPr/>
        <p:txBody>
          <a:bodyPr/>
          <a:lstStyle/>
          <a:p>
            <a:r>
              <a:rPr lang="en-US" dirty="0"/>
              <a:t>All these different architecture uses the exact same encoder, we haven't change anything going from classification to detection to sematic segmentation and autonomous navigation, are using the same building block </a:t>
            </a:r>
          </a:p>
          <a:p>
            <a:pPr lvl="1"/>
            <a:r>
              <a:rPr lang="en-US" dirty="0"/>
              <a:t>Convolution</a:t>
            </a:r>
          </a:p>
          <a:p>
            <a:pPr lvl="1"/>
            <a:r>
              <a:rPr lang="en-US" dirty="0"/>
              <a:t>Non-linearity</a:t>
            </a:r>
          </a:p>
          <a:p>
            <a:pPr lvl="1"/>
            <a:r>
              <a:rPr lang="en-US" dirty="0"/>
              <a:t>pooling</a:t>
            </a:r>
          </a:p>
        </p:txBody>
      </p:sp>
    </p:spTree>
    <p:extLst>
      <p:ext uri="{BB962C8B-B14F-4D97-AF65-F5344CB8AC3E}">
        <p14:creationId xmlns:p14="http://schemas.microsoft.com/office/powerpoint/2010/main" val="15942126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Concluding the CNN lecture: Deep Learning for Computer Vision : Impact</a:t>
            </a:r>
            <a:endParaRPr lang="en-US" sz="2400"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61121" y="1125724"/>
            <a:ext cx="11669758" cy="5157510"/>
          </a:xfrm>
          <a:prstGeom prst="rect">
            <a:avLst/>
          </a:prstGeom>
        </p:spPr>
      </p:pic>
    </p:spTree>
    <p:extLst>
      <p:ext uri="{BB962C8B-B14F-4D97-AF65-F5344CB8AC3E}">
        <p14:creationId xmlns:p14="http://schemas.microsoft.com/office/powerpoint/2010/main" val="29696837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78379"/>
            <a:ext cx="12192000" cy="457200"/>
          </a:xfrm>
        </p:spPr>
        <p:txBody>
          <a:bodyPr>
            <a:noAutofit/>
          </a:bodyPr>
          <a:lstStyle/>
          <a:p>
            <a:pPr algn="ctr"/>
            <a:r>
              <a:rPr lang="en-US" sz="2400" b="1" dirty="0">
                <a:latin typeface="Times New Roman" panose="02020603050405020304" pitchFamily="18" charset="0"/>
                <a:cs typeface="Times New Roman" panose="02020603050405020304" pitchFamily="18" charset="0"/>
              </a:rPr>
              <a:t>Deep Learning for Computer Vision : Summary</a:t>
            </a:r>
            <a:endParaRPr lang="en-US" sz="2400"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214573" y="999767"/>
            <a:ext cx="9771289" cy="4025624"/>
          </a:xfrm>
          <a:prstGeom prst="rect">
            <a:avLst/>
          </a:prstGeom>
        </p:spPr>
      </p:pic>
    </p:spTree>
    <p:extLst>
      <p:ext uri="{BB962C8B-B14F-4D97-AF65-F5344CB8AC3E}">
        <p14:creationId xmlns:p14="http://schemas.microsoft.com/office/powerpoint/2010/main" val="2495292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992"/>
            <a:ext cx="10515600" cy="653778"/>
          </a:xfrm>
        </p:spPr>
        <p:txBody>
          <a:bodyPr>
            <a:normAutofit fontScale="90000"/>
          </a:bodyPr>
          <a:lstStyle/>
          <a:p>
            <a:r>
              <a:rPr lang="en-US" dirty="0">
                <a:latin typeface="Times New Roman" panose="02020603050405020304" pitchFamily="18" charset="0"/>
                <a:cs typeface="Times New Roman" panose="02020603050405020304" pitchFamily="18" charset="0"/>
              </a:rPr>
              <a:t>Impact: Medicine, Biology, Healthcare</a:t>
            </a:r>
          </a:p>
        </p:txBody>
      </p:sp>
      <p:pic>
        <p:nvPicPr>
          <p:cNvPr id="3" name="Picture 2"/>
          <p:cNvPicPr>
            <a:picLocks noChangeAspect="1"/>
          </p:cNvPicPr>
          <p:nvPr/>
        </p:nvPicPr>
        <p:blipFill>
          <a:blip r:embed="rId2"/>
          <a:stretch>
            <a:fillRect/>
          </a:stretch>
        </p:blipFill>
        <p:spPr>
          <a:xfrm>
            <a:off x="1214847" y="936554"/>
            <a:ext cx="8582296" cy="5173725"/>
          </a:xfrm>
          <a:prstGeom prst="rect">
            <a:avLst/>
          </a:prstGeom>
        </p:spPr>
      </p:pic>
    </p:spTree>
    <p:extLst>
      <p:ext uri="{BB962C8B-B14F-4D97-AF65-F5344CB8AC3E}">
        <p14:creationId xmlns:p14="http://schemas.microsoft.com/office/powerpoint/2010/main" val="43552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28232</TotalTime>
  <Words>3124</Words>
  <Application>Microsoft Office PowerPoint</Application>
  <PresentationFormat>Widescreen</PresentationFormat>
  <Paragraphs>290</Paragraphs>
  <Slides>87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Calibri</vt:lpstr>
      <vt:lpstr>Calibri Light</vt:lpstr>
      <vt:lpstr>Times New Roman</vt:lpstr>
      <vt:lpstr>Office Theme</vt:lpstr>
      <vt:lpstr>Advance Topics in Deep Learning:   Deep Computer Vision</vt:lpstr>
      <vt:lpstr>Deep Computer Vision</vt:lpstr>
      <vt:lpstr>Vision is much more than understanding what is where</vt:lpstr>
      <vt:lpstr>Vision is much more than understanding what is where</vt:lpstr>
      <vt:lpstr>The rise and impact of impact of Computer Vision</vt:lpstr>
      <vt:lpstr>Impact: Facial Detection and &amp; Recognition</vt:lpstr>
      <vt:lpstr>Impact: Self-Driving Cars: a go-to example</vt:lpstr>
      <vt:lpstr>Impact: Medicine, Biology, Healthcare</vt:lpstr>
      <vt:lpstr>Impact: Medicine, Biology, Healthcare</vt:lpstr>
      <vt:lpstr>PowerPoint Presentation</vt:lpstr>
      <vt:lpstr>How images are Represented in Computer?</vt:lpstr>
      <vt:lpstr>How images are Represented in Computer?</vt:lpstr>
      <vt:lpstr>Processing in Computer Vision</vt:lpstr>
      <vt:lpstr>High Level Feature Detection: Image Processing in terms of features or patterns</vt:lpstr>
      <vt:lpstr>High Level Feature Detection: What we Need</vt:lpstr>
      <vt:lpstr>High Level Feature Detection: Remember Images are just 3-D arrays of numbers</vt:lpstr>
      <vt:lpstr>PowerPoint Presentation</vt:lpstr>
      <vt:lpstr>PowerPoint Presentation</vt:lpstr>
      <vt:lpstr>PowerPoint Presentation</vt:lpstr>
      <vt:lpstr>PowerPoint Presentation</vt:lpstr>
      <vt:lpstr>PowerPoint Presentation</vt:lpstr>
      <vt:lpstr>            learning Features Representation Neural Network Lecture)</vt:lpstr>
      <vt:lpstr>PowerPoint Presentation</vt:lpstr>
      <vt:lpstr>PowerPoint Presentation</vt:lpstr>
      <vt:lpstr>PowerPoint Presentation</vt:lpstr>
      <vt:lpstr>Fully Connected Neural Network</vt:lpstr>
      <vt:lpstr>Fully Connected Neural Network</vt:lpstr>
      <vt:lpstr>Fully Connected Neural Network</vt:lpstr>
      <vt:lpstr>Using Spatial Structure</vt:lpstr>
      <vt:lpstr>Using Spatial Structure</vt:lpstr>
      <vt:lpstr>Applying Filters to Extract Features</vt:lpstr>
      <vt:lpstr>Features Extraction with Convolution: An Example</vt:lpstr>
      <vt:lpstr>PowerPoint Presentation</vt:lpstr>
      <vt:lpstr>Designing a Convolutional Algorithm to Detect or Classify X as X in a Black &amp; White Image</vt:lpstr>
      <vt:lpstr>Identifying Features of X using Convolution</vt:lpstr>
      <vt:lpstr>Identifying Features of X using Filters</vt:lpstr>
      <vt:lpstr>The Convolution Operation: Another Example:</vt:lpstr>
      <vt:lpstr>The Convolution Operation: Another Example:</vt:lpstr>
      <vt:lpstr>Lets see how NN and CNN Process an Image</vt:lpstr>
      <vt:lpstr>Lets see how NN and CNN Process an Image</vt:lpstr>
      <vt:lpstr>Lets see how NN and CNN Process an Image</vt:lpstr>
      <vt:lpstr>Lets see how NN and CNN Process an Image</vt:lpstr>
      <vt:lpstr>Lets see how NN and CNN Process an Image</vt:lpstr>
      <vt:lpstr>How CNN Recognized Image</vt:lpstr>
      <vt:lpstr>The Convolution Operation: Lets Consider one More Example:</vt:lpstr>
      <vt:lpstr>The Convolution Operation: Lets Consider one More Example:</vt:lpstr>
      <vt:lpstr>The Convolution Operation: Lets Consider one More Example:</vt:lpstr>
      <vt:lpstr>The Convolution Operation: Lets Consider one More Example:</vt:lpstr>
      <vt:lpstr>The Convolution Operation: Lets Consider one More Example:</vt:lpstr>
      <vt:lpstr>The Convolution Operation: Lets Consider one More Example:</vt:lpstr>
      <vt:lpstr>Convolution Operation Simulation for Grayscale image</vt:lpstr>
      <vt:lpstr>PowerPoint Presentation</vt:lpstr>
      <vt:lpstr>Producing Feature Map</vt:lpstr>
      <vt:lpstr>Features Extraction with Convolution</vt:lpstr>
      <vt:lpstr>PowerPoint Presentation</vt:lpstr>
      <vt:lpstr>Simple CNNs for Classifying an Image</vt:lpstr>
      <vt:lpstr>Simple CNNs for Classifying an Image</vt:lpstr>
      <vt:lpstr>Non-linearity Operation</vt:lpstr>
      <vt:lpstr>So for the structure</vt:lpstr>
      <vt:lpstr>Building Basic Architecture of CNN: Convolutional Layers (Local Connectivity)</vt:lpstr>
      <vt:lpstr>Building Basic Architecture of CNN: Convolutional Layers (Local Connectivity)</vt:lpstr>
      <vt:lpstr>Building Basic Architecture of CNN: Convolutional Layers (Local Connectivity)</vt:lpstr>
      <vt:lpstr>Stride</vt:lpstr>
      <vt:lpstr>2nd Key Operation in CNN: Introducing Non-Linearity</vt:lpstr>
      <vt:lpstr>3rd Key Operation in CNN: Pooling</vt:lpstr>
      <vt:lpstr>3rd Key Operation in CNN: Pooling (Max, min, Avg)</vt:lpstr>
      <vt:lpstr>Representation Learning in Deep CNNs</vt:lpstr>
      <vt:lpstr>CNN for  image Classification: Feature Learning</vt:lpstr>
      <vt:lpstr>CNN for  image Classification: Feature Learning</vt:lpstr>
      <vt:lpstr>CNN for Classification: Feature Learning</vt:lpstr>
      <vt:lpstr>CNN for Classification: Feature Learning</vt:lpstr>
      <vt:lpstr>CNN for Classification: Feature Learning</vt:lpstr>
      <vt:lpstr>PowerPoint Presentation</vt:lpstr>
      <vt:lpstr>An Architecture for Many Applications</vt:lpstr>
      <vt:lpstr>Classification: Breast Cancer Screening</vt:lpstr>
      <vt:lpstr>Object Detection</vt:lpstr>
      <vt:lpstr>Object Detection</vt:lpstr>
      <vt:lpstr> A Naive Solution to Object Detection</vt:lpstr>
      <vt:lpstr> Object Detection Using R-CNN: Instead of picking random boxes use a simple heuristic</vt:lpstr>
      <vt:lpstr> Faster R-CNN: Among many variance proposed for object detection</vt:lpstr>
      <vt:lpstr> Faster R-CNN: Among many variance proposed for object detection</vt:lpstr>
      <vt:lpstr> Semantic segmentation : Fully Convolutional Network</vt:lpstr>
      <vt:lpstr> Semantic segmentation : Biomedical Image Analysis</vt:lpstr>
      <vt:lpstr> Continuous Control : Navigation from Vision Control</vt:lpstr>
      <vt:lpstr>Key point to remember </vt:lpstr>
      <vt:lpstr>Concluding the CNN lecture: Deep Learning for Computer Vision : Impact</vt:lpstr>
      <vt:lpstr>Deep Learning for Computer Vision :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Zafar Mehmood</dc:creator>
  <cp:lastModifiedBy>Dr Zafar Mehmood Khattak</cp:lastModifiedBy>
  <cp:revision>150</cp:revision>
  <dcterms:created xsi:type="dcterms:W3CDTF">2023-07-16T13:55:14Z</dcterms:created>
  <dcterms:modified xsi:type="dcterms:W3CDTF">2023-08-28T14:46:16Z</dcterms:modified>
</cp:coreProperties>
</file>